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6"/>
  </p:notesMasterIdLst>
  <p:sldIdLst>
    <p:sldId id="257" r:id="rId4"/>
    <p:sldId id="284" r:id="rId5"/>
    <p:sldId id="260" r:id="rId7"/>
    <p:sldId id="261" r:id="rId8"/>
    <p:sldId id="318" r:id="rId9"/>
    <p:sldId id="317" r:id="rId10"/>
    <p:sldId id="320" r:id="rId11"/>
    <p:sldId id="275" r:id="rId12"/>
    <p:sldId id="321" r:id="rId13"/>
    <p:sldId id="322" r:id="rId14"/>
    <p:sldId id="325" r:id="rId15"/>
    <p:sldId id="313" r:id="rId16"/>
    <p:sldId id="326" r:id="rId17"/>
    <p:sldId id="327" r:id="rId18"/>
    <p:sldId id="328" r:id="rId19"/>
    <p:sldId id="330" r:id="rId20"/>
    <p:sldId id="314" r:id="rId21"/>
    <p:sldId id="333" r:id="rId22"/>
    <p:sldId id="281" r:id="rId23"/>
    <p:sldId id="332" r:id="rId24"/>
    <p:sldId id="310"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0" clrIdx="0"/>
  <p:cmAuthor id="1" name="admin" initials="a" lastIdx="0" clrIdx="0"/>
  <p:cmAuthor id="2" name="user" initials="u" lastIdx="0" clrIdx="0"/>
  <p:cmAuthor id="3" name="dell" initials="d" lastIdx="0" clrIdx="2"/>
  <p:cmAuthor id="4" name="新课标第一网" initials="新" lastIdx="0" clrIdx="0"/>
  <p:cmAuthor id="5" name="kingsoft" initials="k" lastIdx="0" clrIdx="0"/>
  <p:cmAuthor id="6" name="TangFei" initials="T" lastIdx="0" clrIdx="5"/>
  <p:cmAuthor id="7" name="1206988966@qq.com" initials="1" lastIdx="0" clrIdx="2"/>
  <p:cmAuthor id="8" name="姜伟光" initials="姜" lastIdx="0" clrIdx="0"/>
  <p:cmAuthor id="9" name="dongyu" initials="d" lastIdx="0" clrIdx="8"/>
  <p:cmAuthor id="10" name="王子涵" initials="王" lastIdx="0" clrIdx="0"/>
  <p:cmAuthor id="11" name="MyPC" initials="M" lastIdx="0" clrIdx="11"/>
  <p:cmAuthor id="12" name="jinli" initials="j" lastIdx="0" clrIdx="0"/>
  <p:cmAuthor id="13" name="PC" initials="P" lastIdx="0" clrIdx="12"/>
  <p:cmAuthor id="15" name="李丽" initials="李" lastIdx="0" clrIdx="14"/>
  <p:cmAuthor id="16" name="Nicole Li  李倩" initials="N" lastIdx="0" clrIdx="0"/>
  <p:cmAuthor id="75" name="作者" initials="A" lastIdx="0" clrIdx="24"/>
  <p:cmAuthor id="18" name="222" initials="2" lastIdx="0" clrIdx="0"/>
  <p:cmAuthor id="20" name="hanying" initials="h" lastIdx="0" clrIdx="1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0724" autoAdjust="0"/>
  </p:normalViewPr>
  <p:slideViewPr>
    <p:cSldViewPr snapToGrid="0" showGuides="1">
      <p:cViewPr varScale="1">
        <p:scale>
          <a:sx n="103" d="100"/>
          <a:sy n="103" d="100"/>
        </p:scale>
        <p:origin x="-81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0" Type="http://schemas.openxmlformats.org/officeDocument/2006/relationships/tags" Target="tags/tag155.xml"/><Relationship Id="rId3" Type="http://schemas.openxmlformats.org/officeDocument/2006/relationships/slideMaster" Target="slideMasters/slideMaster2.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custDataLst>
              <p:tags r:id="rId3"/>
            </p:custDataLst>
          </p:nvPr>
        </p:nvSpPr>
        <p:spPr>
          <a:ln>
            <a:solidFill>
              <a:srgbClr val="000000">
                <a:alpha val="100000"/>
              </a:srgbClr>
            </a:solidFill>
            <a:miter lim="800000"/>
          </a:ln>
        </p:spPr>
      </p:sp>
      <p:sp>
        <p:nvSpPr>
          <p:cNvPr id="7171" name="备注占位符 2"/>
          <p:cNvSpPr>
            <a:spLocks noGrp="1"/>
          </p:cNvSpPr>
          <p:nvPr>
            <p:ph type="body" idx="1"/>
            <p:custDataLst>
              <p:tags r:id="rId4"/>
            </p:custDataLst>
          </p:nvPr>
        </p:nvSpPr>
        <p:spPr>
          <a:noFill/>
          <a:ln>
            <a:noFill/>
          </a:ln>
        </p:spPr>
        <p:txBody>
          <a:bodyPr wrap="square" lIns="91440" tIns="45720" rIns="91440" bIns="45720" anchor="t" anchorCtr="0"/>
          <a:lstStyle/>
          <a:p>
            <a:pPr lvl="0"/>
            <a:r>
              <a:rPr lang="zh-CN" altLang="en-US">
                <a:ea typeface="宋体" panose="02010600030101010101" pitchFamily="2" charset="-122"/>
              </a:rPr>
              <a:t> </a:t>
            </a:r>
            <a:endParaRPr lang="zh-CN" altLang="en-US">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a:latin typeface="黑体" panose="02010609060101010101" pitchFamily="49" charset="-122"/>
                <a:ea typeface="黑体" panose="02010609060101010101" pitchFamily="49" charset="-122"/>
              </a:rPr>
              <a:t>新课导入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学习任务三</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学习目标</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392112" y="260648"/>
            <a:ext cx="2247504" cy="473103"/>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相关史事</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知识链接</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知识探究</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当堂训练</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247504" cy="473103"/>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932723"/>
            <a:ext cx="12192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学习任务一</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381000" y="939807"/>
            <a:ext cx="11469688" cy="550703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91428" tIns="45718" rIns="91428" bIns="45718"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829184" y="129144"/>
            <a:ext cx="2578517"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学习任务二</a:t>
            </a:r>
            <a:endParaRPr lang="zh-CN" altLang="en-US" sz="32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392112" y="260648"/>
            <a:ext cx="2727557" cy="473103"/>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3"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9840595" y="123190"/>
            <a:ext cx="1809115" cy="73088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633413" y="318308"/>
            <a:ext cx="10802939" cy="6334125"/>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3119439" y="1334820"/>
            <a:ext cx="5830887" cy="998539"/>
          </a:xfrm>
          <a:prstGeom prst="rect">
            <a:avLst/>
          </a:prstGeom>
          <a:noFill/>
          <a:ln w="9525">
            <a:noFill/>
          </a:ln>
        </p:spPr>
      </p:pic>
      <p:sp>
        <p:nvSpPr>
          <p:cNvPr id="2" name="TextBox 1"/>
          <p:cNvSpPr txBox="1"/>
          <p:nvPr userDrawn="1"/>
        </p:nvSpPr>
        <p:spPr>
          <a:xfrm>
            <a:off x="4450705" y="1412776"/>
            <a:ext cx="3168352" cy="697627"/>
          </a:xfrm>
          <a:prstGeom prst="rect">
            <a:avLst/>
          </a:prstGeom>
          <a:noFill/>
        </p:spPr>
        <p:txBody>
          <a:bodyPr wrap="square" lIns="121917" tIns="60958" rIns="121917" bIns="60958" rtlCol="0">
            <a:spAutoFit/>
          </a:bodyPr>
          <a:lstStyle/>
          <a:p>
            <a:pPr algn="ctr"/>
            <a:r>
              <a:rPr lang="zh-CN" altLang="en-US" sz="3700" b="1" dirty="0" smtClean="0">
                <a:latin typeface="黑体" panose="02010609060101010101" pitchFamily="49" charset="-122"/>
                <a:ea typeface="黑体" panose="02010609060101010101" pitchFamily="49" charset="-122"/>
              </a:rPr>
              <a:t>课后作业</a:t>
            </a:r>
            <a:endParaRPr lang="zh-CN" altLang="en-US" sz="37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hf sldNum="0" hdr="0" ftr="0" dt="0"/>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mj-lt"/>
          <a:ea typeface="+mj-ea"/>
          <a:cs typeface="+mj-cs"/>
        </a:defRPr>
      </a:lvl1pPr>
    </p:titleStyle>
    <p:bodyStyle>
      <a:lvl1pPr marL="172085" indent="-172085" algn="l" defTabSz="685800" rtl="0" eaLnBrk="1" fontAlgn="auto" latinLnBrk="0" hangingPunct="1">
        <a:lnSpc>
          <a:spcPct val="130000"/>
        </a:lnSpc>
        <a:spcBef>
          <a:spcPts val="0"/>
        </a:spcBef>
        <a:spcAft>
          <a:spcPts val="1000"/>
        </a:spcAft>
        <a:buFont typeface="Arial" panose="020B0604020202020204" pitchFamily="34" charset="0"/>
        <a:buChar char="●"/>
        <a:defRPr sz="1300" u="none" strike="noStrike" kern="1200" cap="none" spc="151" normalizeH="0" baseline="0">
          <a:solidFill>
            <a:schemeClr val="tx1">
              <a:lumMod val="65000"/>
              <a:lumOff val="35000"/>
            </a:schemeClr>
          </a:solidFill>
          <a:uFillTx/>
          <a:latin typeface="+mn-lt"/>
          <a:ea typeface="+mn-ea"/>
          <a:cs typeface="+mn-cs"/>
        </a:defRPr>
      </a:lvl1pPr>
      <a:lvl2pPr marL="514985" indent="-172085" algn="l" defTabSz="685800" rtl="0" eaLnBrk="1" fontAlgn="auto" latinLnBrk="0" hangingPunct="1">
        <a:lnSpc>
          <a:spcPct val="120000"/>
        </a:lnSpc>
        <a:spcBef>
          <a:spcPts val="0"/>
        </a:spcBef>
        <a:spcAft>
          <a:spcPts val="600"/>
        </a:spcAft>
        <a:buFont typeface="Arial" panose="020B0604020202020204" pitchFamily="34" charset="0"/>
        <a:buChar char="●"/>
        <a:tabLst>
          <a:tab pos="1207770" algn="l"/>
          <a:tab pos="1207770" algn="l"/>
          <a:tab pos="1207770" algn="l"/>
          <a:tab pos="1207770" algn="l"/>
        </a:tabLst>
        <a:defRPr sz="1200" u="none" strike="noStrike" kern="1200" cap="none" spc="151" normalizeH="0" baseline="0">
          <a:solidFill>
            <a:schemeClr val="tx1">
              <a:lumMod val="65000"/>
              <a:lumOff val="35000"/>
            </a:schemeClr>
          </a:solidFill>
          <a:uFillTx/>
          <a:latin typeface="+mn-lt"/>
          <a:ea typeface="+mn-ea"/>
          <a:cs typeface="+mn-cs"/>
        </a:defRPr>
      </a:lvl2pPr>
      <a:lvl3pPr marL="857885" indent="-172085" algn="l" defTabSz="685800" rtl="0" eaLnBrk="1" fontAlgn="auto" latinLnBrk="0" hangingPunct="1">
        <a:lnSpc>
          <a:spcPct val="120000"/>
        </a:lnSpc>
        <a:spcBef>
          <a:spcPts val="0"/>
        </a:spcBef>
        <a:spcAft>
          <a:spcPts val="600"/>
        </a:spcAft>
        <a:buFont typeface="Arial" panose="020B0604020202020204" pitchFamily="34" charset="0"/>
        <a:buChar char="●"/>
        <a:defRPr sz="1200" u="none" strike="noStrike" kern="1200" cap="none" spc="151" normalizeH="0" baseline="0">
          <a:solidFill>
            <a:schemeClr val="tx1">
              <a:lumMod val="65000"/>
              <a:lumOff val="35000"/>
            </a:schemeClr>
          </a:solidFill>
          <a:uFillTx/>
          <a:latin typeface="+mn-lt"/>
          <a:ea typeface="+mn-ea"/>
          <a:cs typeface="+mn-cs"/>
        </a:defRPr>
      </a:lvl3pPr>
      <a:lvl4pPr marL="1200785" indent="-172085" algn="l" defTabSz="685800" rtl="0" eaLnBrk="1" fontAlgn="auto" latinLnBrk="0" hangingPunct="1">
        <a:lnSpc>
          <a:spcPct val="120000"/>
        </a:lnSpc>
        <a:spcBef>
          <a:spcPts val="0"/>
        </a:spcBef>
        <a:spcAft>
          <a:spcPts val="300"/>
        </a:spcAft>
        <a:buFont typeface="Wingdings" panose="05000000000000000000" charset="0"/>
        <a:buChar char=""/>
        <a:defRPr sz="1100" u="none" strike="noStrike" kern="1200" cap="none" spc="151" normalizeH="0" baseline="0">
          <a:solidFill>
            <a:schemeClr val="tx1">
              <a:lumMod val="65000"/>
              <a:lumOff val="35000"/>
            </a:schemeClr>
          </a:solidFill>
          <a:uFillTx/>
          <a:latin typeface="+mn-lt"/>
          <a:ea typeface="+mn-ea"/>
          <a:cs typeface="+mn-cs"/>
        </a:defRPr>
      </a:lvl4pPr>
      <a:lvl5pPr marL="1543685" indent="-172085" algn="l" defTabSz="685800" rtl="0" eaLnBrk="1" fontAlgn="auto" latinLnBrk="0" hangingPunct="1">
        <a:lnSpc>
          <a:spcPct val="120000"/>
        </a:lnSpc>
        <a:spcBef>
          <a:spcPts val="0"/>
        </a:spcBef>
        <a:spcAft>
          <a:spcPts val="300"/>
        </a:spcAft>
        <a:buFont typeface="Arial" panose="020B0604020202020204" pitchFamily="34" charset="0"/>
        <a:buChar char="•"/>
        <a:defRPr sz="1100" u="none" strike="noStrike" kern="1200" cap="none" spc="151" normalizeH="0" baseline="0">
          <a:solidFill>
            <a:schemeClr val="tx1">
              <a:lumMod val="65000"/>
              <a:lumOff val="35000"/>
            </a:schemeClr>
          </a:solidFill>
          <a:uFillTx/>
          <a:latin typeface="+mn-lt"/>
          <a:ea typeface="+mn-ea"/>
          <a:cs typeface="+mn-cs"/>
        </a:defRPr>
      </a:lvl5pPr>
      <a:lvl6pPr marL="18872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6pPr>
      <a:lvl7pPr marL="22301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7pPr>
      <a:lvl8pPr marL="25730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8pPr>
      <a:lvl9pPr marL="2915920" indent="-172085" algn="l" defTabSz="685800" rtl="0" eaLnBrk="1" latinLnBrk="0" hangingPunct="1">
        <a:lnSpc>
          <a:spcPct val="90000"/>
        </a:lnSpc>
        <a:spcBef>
          <a:spcPct val="75000"/>
        </a:spcBef>
        <a:buFont typeface="Arial" panose="020B0604020202020204" pitchFamily="34" charset="0"/>
        <a:buChar char="•"/>
        <a:defRPr sz="1300" kern="1200">
          <a:solidFill>
            <a:schemeClr val="tx1"/>
          </a:solidFill>
          <a:latin typeface="+mn-lt"/>
          <a:ea typeface="+mn-ea"/>
          <a:cs typeface="+mn-cs"/>
        </a:defRPr>
      </a:lvl9pPr>
    </p:bodyStyle>
    <p:otherStyle>
      <a:defPPr>
        <a:defRPr lang="zh-CN"/>
      </a:defPPr>
      <a:lvl1pPr marL="0" algn="l" defTabSz="685800" rtl="0" eaLnBrk="1" latinLnBrk="0" hangingPunct="1">
        <a:defRPr sz="1300" kern="1200">
          <a:solidFill>
            <a:schemeClr val="tx1"/>
          </a:solidFill>
          <a:latin typeface="+mn-lt"/>
          <a:ea typeface="+mn-ea"/>
          <a:cs typeface="+mn-cs"/>
        </a:defRPr>
      </a:lvl1pPr>
      <a:lvl2pPr marL="342900" algn="l" defTabSz="685800" rtl="0" eaLnBrk="1" latinLnBrk="0" hangingPunct="1">
        <a:defRPr sz="1300" kern="1200">
          <a:solidFill>
            <a:schemeClr val="tx1"/>
          </a:solidFill>
          <a:latin typeface="+mn-lt"/>
          <a:ea typeface="+mn-ea"/>
          <a:cs typeface="+mn-cs"/>
        </a:defRPr>
      </a:lvl2pPr>
      <a:lvl3pPr marL="685800" algn="l" defTabSz="685800" rtl="0" eaLnBrk="1" latinLnBrk="0" hangingPunct="1">
        <a:defRPr sz="1300" kern="1200">
          <a:solidFill>
            <a:schemeClr val="tx1"/>
          </a:solidFill>
          <a:latin typeface="+mn-lt"/>
          <a:ea typeface="+mn-ea"/>
          <a:cs typeface="+mn-cs"/>
        </a:defRPr>
      </a:lvl3pPr>
      <a:lvl4pPr marL="1028700" algn="l" defTabSz="685800" rtl="0" eaLnBrk="1" latinLnBrk="0" hangingPunct="1">
        <a:defRPr sz="1300" kern="1200">
          <a:solidFill>
            <a:schemeClr val="tx1"/>
          </a:solidFill>
          <a:latin typeface="+mn-lt"/>
          <a:ea typeface="+mn-ea"/>
          <a:cs typeface="+mn-cs"/>
        </a:defRPr>
      </a:lvl4pPr>
      <a:lvl5pPr marL="1371600" algn="l" defTabSz="685800" rtl="0" eaLnBrk="1" latinLnBrk="0" hangingPunct="1">
        <a:defRPr sz="1300" kern="1200">
          <a:solidFill>
            <a:schemeClr val="tx1"/>
          </a:solidFill>
          <a:latin typeface="+mn-lt"/>
          <a:ea typeface="+mn-ea"/>
          <a:cs typeface="+mn-cs"/>
        </a:defRPr>
      </a:lvl5pPr>
      <a:lvl6pPr marL="1714500" algn="l" defTabSz="685800" rtl="0" eaLnBrk="1" latinLnBrk="0" hangingPunct="1">
        <a:defRPr sz="1300" kern="1200">
          <a:solidFill>
            <a:schemeClr val="tx1"/>
          </a:solidFill>
          <a:latin typeface="+mn-lt"/>
          <a:ea typeface="+mn-ea"/>
          <a:cs typeface="+mn-cs"/>
        </a:defRPr>
      </a:lvl6pPr>
      <a:lvl7pPr marL="2058035" algn="l" defTabSz="685800" rtl="0" eaLnBrk="1" latinLnBrk="0" hangingPunct="1">
        <a:defRPr sz="1300" kern="1200">
          <a:solidFill>
            <a:schemeClr val="tx1"/>
          </a:solidFill>
          <a:latin typeface="+mn-lt"/>
          <a:ea typeface="+mn-ea"/>
          <a:cs typeface="+mn-cs"/>
        </a:defRPr>
      </a:lvl7pPr>
      <a:lvl8pPr marL="2400935" algn="l" defTabSz="685800" rtl="0" eaLnBrk="1" latinLnBrk="0" hangingPunct="1">
        <a:defRPr sz="1300" kern="1200">
          <a:solidFill>
            <a:schemeClr val="tx1"/>
          </a:solidFill>
          <a:latin typeface="+mn-lt"/>
          <a:ea typeface="+mn-ea"/>
          <a:cs typeface="+mn-cs"/>
        </a:defRPr>
      </a:lvl8pPr>
      <a:lvl9pPr marL="2743835" algn="l" defTabSz="685800"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tags" Target="../tags/tag109.xml"/><Relationship Id="rId3" Type="http://schemas.openxmlformats.org/officeDocument/2006/relationships/tags" Target="../tags/tag108.xml"/><Relationship Id="rId2" Type="http://schemas.openxmlformats.org/officeDocument/2006/relationships/image" Target="../media/image14.jpeg"/><Relationship Id="rId11" Type="http://schemas.openxmlformats.org/officeDocument/2006/relationships/slideLayout" Target="../slideLayouts/slideLayout9.xml"/><Relationship Id="rId10" Type="http://schemas.openxmlformats.org/officeDocument/2006/relationships/tags" Target="../tags/tag113.xml"/><Relationship Id="rId1" Type="http://schemas.openxmlformats.org/officeDocument/2006/relationships/tags" Target="../tags/tag107.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1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image" Target="../media/image21.jpeg"/><Relationship Id="rId1" Type="http://schemas.openxmlformats.org/officeDocument/2006/relationships/tags" Target="../tags/tag11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20.xml"/></Relationships>
</file>

<file path=ppt/slides/_rels/slide13.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4" Type="http://schemas.openxmlformats.org/officeDocument/2006/relationships/slideLayout" Target="../slideLayouts/slideLayout10.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s>
</file>

<file path=ppt/slides/_rels/slide15.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22.jpeg"/><Relationship Id="rId12" Type="http://schemas.openxmlformats.org/officeDocument/2006/relationships/slideLayout" Target="../slideLayouts/slideLayout10.xml"/><Relationship Id="rId11" Type="http://schemas.openxmlformats.org/officeDocument/2006/relationships/tags" Target="../tags/tag146.xml"/><Relationship Id="rId10" Type="http://schemas.openxmlformats.org/officeDocument/2006/relationships/image" Target="../media/image23.png"/><Relationship Id="rId1" Type="http://schemas.openxmlformats.org/officeDocument/2006/relationships/tags" Target="../tags/tag138.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0.xml"/><Relationship Id="rId5" Type="http://schemas.openxmlformats.org/officeDocument/2006/relationships/tags" Target="../tags/tag148.xml"/><Relationship Id="rId4" Type="http://schemas.openxmlformats.org/officeDocument/2006/relationships/image" Target="../media/image26.png"/><Relationship Id="rId3" Type="http://schemas.openxmlformats.org/officeDocument/2006/relationships/tags" Target="../tags/tag147.xml"/><Relationship Id="rId2" Type="http://schemas.openxmlformats.org/officeDocument/2006/relationships/image" Target="../media/image25.jpe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3.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tags" Target="../tags/tag3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image" Target="../media/image10.png"/><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8.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image" Target="../media/image11.jpeg"/><Relationship Id="rId1" Type="http://schemas.openxmlformats.org/officeDocument/2006/relationships/tags" Target="../tags/tag41.xml"/></Relationships>
</file>

<file path=ppt/slides/_rels/slide5.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4" Type="http://schemas.openxmlformats.org/officeDocument/2006/relationships/slideLayout" Target="../slideLayouts/slideLayout8.xml"/><Relationship Id="rId23" Type="http://schemas.openxmlformats.org/officeDocument/2006/relationships/tags" Target="../tags/tag69.xml"/><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6.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9" Type="http://schemas.openxmlformats.org/officeDocument/2006/relationships/slideLayout" Target="../slideLayouts/slideLayout8.xml"/><Relationship Id="rId18" Type="http://schemas.openxmlformats.org/officeDocument/2006/relationships/tags" Target="../tags/tag85.xml"/><Relationship Id="rId17" Type="http://schemas.openxmlformats.org/officeDocument/2006/relationships/tags" Target="../tags/tag84.xml"/><Relationship Id="rId16" Type="http://schemas.openxmlformats.org/officeDocument/2006/relationships/image" Target="../media/image13.png"/><Relationship Id="rId15" Type="http://schemas.openxmlformats.org/officeDocument/2006/relationships/tags" Target="../tags/tag83.xml"/><Relationship Id="rId14" Type="http://schemas.openxmlformats.org/officeDocument/2006/relationships/image" Target="../media/image12.png"/><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image" Target="../media/image15.jpeg"/><Relationship Id="rId3" Type="http://schemas.openxmlformats.org/officeDocument/2006/relationships/tags" Target="../tags/tag87.xml"/><Relationship Id="rId2" Type="http://schemas.openxmlformats.org/officeDocument/2006/relationships/image" Target="../media/image14.jpeg"/><Relationship Id="rId1" Type="http://schemas.openxmlformats.org/officeDocument/2006/relationships/tags" Target="../tags/tag8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4.jpeg"/><Relationship Id="rId1" Type="http://schemas.openxmlformats.org/officeDocument/2006/relationships/tags" Target="../tags/tag92.xml"/></Relationships>
</file>

<file path=ppt/slides/_rels/slide9.xml.rels><?xml version="1.0" encoding="UTF-8" standalone="yes"?>
<Relationships xmlns="http://schemas.openxmlformats.org/package/2006/relationships"><Relationship Id="rId9" Type="http://schemas.openxmlformats.org/officeDocument/2006/relationships/hyperlink" Target="&#37011;&#19990;&#26124;.mp4" TargetMode="External"/><Relationship Id="rId8" Type="http://schemas.openxmlformats.org/officeDocument/2006/relationships/tags" Target="../tags/tag97.xml"/><Relationship Id="rId7" Type="http://schemas.openxmlformats.org/officeDocument/2006/relationships/image" Target="../media/image17.GIF"/><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image" Target="../media/image16.png"/><Relationship Id="rId3" Type="http://schemas.openxmlformats.org/officeDocument/2006/relationships/tags" Target="../tags/tag94.xml"/><Relationship Id="rId21" Type="http://schemas.openxmlformats.org/officeDocument/2006/relationships/slideLayout" Target="../slideLayouts/slideLayout9.xml"/><Relationship Id="rId20" Type="http://schemas.openxmlformats.org/officeDocument/2006/relationships/audio" Target="../media/audio1.wav"/><Relationship Id="rId2" Type="http://schemas.openxmlformats.org/officeDocument/2006/relationships/image" Target="../media/image14.jpeg"/><Relationship Id="rId19" Type="http://schemas.openxmlformats.org/officeDocument/2006/relationships/tags" Target="../tags/tag106.xml"/><Relationship Id="rId18" Type="http://schemas.openxmlformats.org/officeDocument/2006/relationships/tags" Target="../tags/tag105.xml"/><Relationship Id="rId17" Type="http://schemas.openxmlformats.org/officeDocument/2006/relationships/tags" Target="../tags/tag104.xml"/><Relationship Id="rId16" Type="http://schemas.openxmlformats.org/officeDocument/2006/relationships/tags" Target="../tags/tag103.xml"/><Relationship Id="rId15" Type="http://schemas.openxmlformats.org/officeDocument/2006/relationships/tags" Target="../tags/tag102.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image" Target="../media/image18.png"/><Relationship Id="rId10" Type="http://schemas.openxmlformats.org/officeDocument/2006/relationships/tags" Target="../tags/tag98.xml"/><Relationship Id="rId1" Type="http://schemas.openxmlformats.org/officeDocument/2006/relationships/tags" Target="../tags/tag9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86852" y="2078634"/>
            <a:ext cx="10904563" cy="3312368"/>
          </a:xfrm>
          <a:prstGeom prst="roundRect">
            <a:avLst/>
          </a:prstGeom>
          <a:noFill/>
          <a:ln w="381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zh-CN" altLang="en-US" sz="3200" b="1" dirty="0" smtClean="0">
                <a:solidFill>
                  <a:srgbClr val="002060"/>
                </a:solidFill>
                <a:latin typeface="黑体" panose="02010609060101010101" pitchFamily="49" charset="-122"/>
                <a:ea typeface="黑体" panose="02010609060101010101" pitchFamily="49" charset="-122"/>
              </a:rPr>
              <a:t>    从前我国还只是被西方大国打败过，现在竟被东方小国打败了，而且失败的那样惨，条约又订的那样苛刻，这是多么大的耻辱啊</a:t>
            </a:r>
            <a:r>
              <a:rPr lang="en-US" altLang="zh-CN" sz="3200" b="1" dirty="0" smtClean="0">
                <a:solidFill>
                  <a:srgbClr val="002060"/>
                </a:solidFill>
                <a:latin typeface="黑体" panose="02010609060101010101" pitchFamily="49" charset="-122"/>
                <a:ea typeface="黑体" panose="02010609060101010101" pitchFamily="49" charset="-122"/>
              </a:rPr>
              <a:t>……</a:t>
            </a:r>
            <a:r>
              <a:rPr lang="zh-CN" altLang="en-US" sz="3200" b="1" dirty="0" smtClean="0">
                <a:solidFill>
                  <a:srgbClr val="002060"/>
                </a:solidFill>
                <a:latin typeface="黑体" panose="02010609060101010101" pitchFamily="49" charset="-122"/>
                <a:ea typeface="黑体" panose="02010609060101010101" pitchFamily="49" charset="-122"/>
              </a:rPr>
              <a:t>它使全中国为之震动</a:t>
            </a:r>
            <a:r>
              <a:rPr lang="en-US" altLang="zh-CN" sz="3200" b="1" dirty="0" smtClean="0">
                <a:solidFill>
                  <a:srgbClr val="002060"/>
                </a:solidFill>
                <a:latin typeface="黑体" panose="02010609060101010101" pitchFamily="49" charset="-122"/>
                <a:ea typeface="黑体" panose="02010609060101010101" pitchFamily="49" charset="-122"/>
              </a:rPr>
              <a:t>……        </a:t>
            </a:r>
            <a:endParaRPr lang="en-US" altLang="zh-CN" sz="3200" b="1" dirty="0" smtClean="0">
              <a:solidFill>
                <a:srgbClr val="002060"/>
              </a:solidFill>
              <a:latin typeface="黑体" panose="02010609060101010101" pitchFamily="49" charset="-122"/>
              <a:ea typeface="黑体" panose="02010609060101010101" pitchFamily="49" charset="-122"/>
            </a:endParaRPr>
          </a:p>
          <a:p>
            <a:pPr algn="r">
              <a:lnSpc>
                <a:spcPct val="150000"/>
              </a:lnSpc>
            </a:pPr>
            <a:r>
              <a:rPr lang="en-US" altLang="zh-CN" sz="3200" b="1" dirty="0" smtClean="0">
                <a:solidFill>
                  <a:srgbClr val="002060"/>
                </a:solidFill>
                <a:latin typeface="黑体" panose="02010609060101010101" pitchFamily="49" charset="-122"/>
                <a:ea typeface="黑体" panose="02010609060101010101" pitchFamily="49" charset="-122"/>
              </a:rPr>
              <a:t>——</a:t>
            </a:r>
            <a:r>
              <a:rPr lang="zh-CN" altLang="en-US" sz="3200" b="1" dirty="0" smtClean="0">
                <a:solidFill>
                  <a:srgbClr val="002060"/>
                </a:solidFill>
                <a:latin typeface="黑体" panose="02010609060101010101" pitchFamily="49" charset="-122"/>
                <a:ea typeface="黑体" panose="02010609060101010101" pitchFamily="49" charset="-122"/>
              </a:rPr>
              <a:t>吴玉章</a:t>
            </a:r>
            <a:endParaRPr lang="zh-CN" altLang="en-US" sz="3200" b="1" dirty="0" smtClean="0">
              <a:solidFill>
                <a:srgbClr val="00206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内容占位符 4"/>
          <p:cNvPicPr>
            <a:picLocks noGrp="1" noChangeAspect="1"/>
          </p:cNvPicPr>
          <p:nvPr>
            <p:ph idx="4294967295"/>
            <p:custDataLst>
              <p:tags r:id="rId1"/>
            </p:custDataLst>
          </p:nvPr>
        </p:nvPicPr>
        <p:blipFill>
          <a:blip r:embed="rId2" cstate="print"/>
          <a:srcRect b="7281"/>
          <a:stretch>
            <a:fillRect/>
          </a:stretch>
        </p:blipFill>
        <p:spPr>
          <a:xfrm>
            <a:off x="0" y="1958975"/>
            <a:ext cx="5461000" cy="4333875"/>
          </a:xfrm>
        </p:spPr>
      </p:pic>
      <p:sp>
        <p:nvSpPr>
          <p:cNvPr id="3" name="Text Box 3"/>
          <p:cNvSpPr txBox="1"/>
          <p:nvPr>
            <p:custDataLst>
              <p:tags r:id="rId3"/>
            </p:custDataLst>
          </p:nvPr>
        </p:nvSpPr>
        <p:spPr>
          <a:xfrm>
            <a:off x="3002630" y="1163347"/>
            <a:ext cx="8789035" cy="1384995"/>
          </a:xfrm>
          <a:prstGeom prst="rect">
            <a:avLst/>
          </a:prstGeom>
          <a:noFill/>
          <a:ln w="19050">
            <a:solidFill>
              <a:srgbClr val="660066"/>
            </a:solidFill>
            <a:prstDash val="sysDot"/>
          </a:ln>
        </p:spPr>
        <p:txBody>
          <a:bodyPr wrap="square">
            <a:spAutoFit/>
          </a:bodyPr>
          <a:lstStyle/>
          <a:p>
            <a:pPr lvl="0" eaLnBrk="1" hangingPunct="1"/>
            <a:r>
              <a:rPr lang="zh-CN" altLang="en-US" sz="2800" b="1" dirty="0">
                <a:latin typeface="+mn-ea"/>
                <a:cs typeface="楷体" panose="02010609060101010101" charset="-122"/>
              </a:rPr>
              <a:t>材料一</a:t>
            </a:r>
            <a:r>
              <a:rPr lang="zh-CN" altLang="en-US" sz="2800" b="1" dirty="0" smtClean="0">
                <a:latin typeface="+mn-ea"/>
                <a:cs typeface="楷体" panose="02010609060101010101" charset="-122"/>
              </a:rPr>
              <a:t>：“</a:t>
            </a:r>
            <a:r>
              <a:rPr lang="zh-CN" altLang="en-US" sz="2800" b="1" dirty="0">
                <a:latin typeface="+mn-ea"/>
                <a:cs typeface="楷体" panose="02010609060101010101" charset="-122"/>
              </a:rPr>
              <a:t>海军备款三千万，仅购数艘，而西太后即命提款，营构颐和园。问海军衙门所管何职，则颐和园之工程也。”</a:t>
            </a:r>
            <a:endParaRPr lang="zh-CN" altLang="en-US" sz="2800" b="1" dirty="0">
              <a:latin typeface="+mn-ea"/>
              <a:cs typeface="楷体" panose="02010609060101010101" charset="-122"/>
            </a:endParaRPr>
          </a:p>
        </p:txBody>
      </p:sp>
      <p:sp>
        <p:nvSpPr>
          <p:cNvPr id="4" name="Text Box 5"/>
          <p:cNvSpPr txBox="1"/>
          <p:nvPr>
            <p:custDataLst>
              <p:tags r:id="rId4"/>
            </p:custDataLst>
          </p:nvPr>
        </p:nvSpPr>
        <p:spPr>
          <a:xfrm>
            <a:off x="3057222" y="3175802"/>
            <a:ext cx="8706138" cy="1815882"/>
          </a:xfrm>
          <a:prstGeom prst="rect">
            <a:avLst/>
          </a:prstGeom>
          <a:noFill/>
          <a:ln w="19050">
            <a:solidFill>
              <a:srgbClr val="660066"/>
            </a:solidFill>
            <a:prstDash val="sysDot"/>
          </a:ln>
        </p:spPr>
        <p:txBody>
          <a:bodyPr wrap="square">
            <a:spAutoFit/>
          </a:bodyPr>
          <a:lstStyle>
            <a:defPPr>
              <a:defRPr lang="zh-CN"/>
            </a:defPPr>
            <a:lvl1pPr lvl="0">
              <a:defRPr sz="2400" b="1">
                <a:latin typeface="黑体" panose="02010609060101010101" pitchFamily="49" charset="-122"/>
                <a:ea typeface="黑体" panose="02010609060101010101" pitchFamily="49" charset="-122"/>
                <a:cs typeface="宋体" panose="02010600030101010101" pitchFamily="2" charset="-122"/>
              </a:defRPr>
            </a:lvl1pPr>
          </a:lstStyle>
          <a:p>
            <a:pPr lvl="0" fontAlgn="base">
              <a:spcBef>
                <a:spcPct val="0"/>
              </a:spcBef>
              <a:spcAft>
                <a:spcPct val="0"/>
              </a:spcAft>
              <a:defRPr/>
            </a:pPr>
            <a:r>
              <a:rPr lang="zh-CN" altLang="en-US" sz="2800" dirty="0">
                <a:latin typeface="+mn-ea"/>
                <a:ea typeface="+mn-ea"/>
                <a:cs typeface="楷体" panose="02010609060101010101" charset="-122"/>
              </a:rPr>
              <a:t>材料三：</a:t>
            </a:r>
            <a:r>
              <a:rPr lang="zh-CN" altLang="en-US" sz="2800" dirty="0">
                <a:latin typeface="+mn-ea"/>
                <a:ea typeface="+mn-ea"/>
                <a:cs typeface="楷体" panose="02010609060101010101" charset="-122"/>
                <a:sym typeface="+mn-ea"/>
              </a:rPr>
              <a:t>明治天皇发布诏敕：“朕兹省内廷之费，</a:t>
            </a:r>
            <a:r>
              <a:rPr lang="en-US" altLang="zh-CN" sz="2800" dirty="0">
                <a:solidFill>
                  <a:srgbClr val="FF0000"/>
                </a:solidFill>
                <a:latin typeface="+mn-ea"/>
                <a:ea typeface="+mn-ea"/>
                <a:cs typeface="楷体" panose="02010609060101010101" charset="-122"/>
                <a:sym typeface="+mn-ea"/>
              </a:rPr>
              <a:t>6</a:t>
            </a:r>
            <a:r>
              <a:rPr lang="zh-CN" altLang="en-US" sz="2800" dirty="0">
                <a:solidFill>
                  <a:srgbClr val="FF0000"/>
                </a:solidFill>
                <a:latin typeface="+mn-ea"/>
                <a:ea typeface="+mn-ea"/>
                <a:cs typeface="楷体" panose="02010609060101010101" charset="-122"/>
                <a:sym typeface="+mn-ea"/>
              </a:rPr>
              <a:t>年期间每年拨下</a:t>
            </a:r>
            <a:r>
              <a:rPr lang="en-US" altLang="zh-CN" sz="2800" dirty="0">
                <a:solidFill>
                  <a:srgbClr val="FF0000"/>
                </a:solidFill>
                <a:latin typeface="+mn-ea"/>
                <a:ea typeface="+mn-ea"/>
                <a:cs typeface="楷体" panose="02010609060101010101" charset="-122"/>
                <a:sym typeface="+mn-ea"/>
              </a:rPr>
              <a:t>30</a:t>
            </a:r>
            <a:r>
              <a:rPr lang="zh-CN" altLang="en-US" sz="2800" dirty="0">
                <a:solidFill>
                  <a:srgbClr val="FF0000"/>
                </a:solidFill>
                <a:latin typeface="+mn-ea"/>
                <a:ea typeface="+mn-ea"/>
                <a:cs typeface="楷体" panose="02010609060101010101" charset="-122"/>
                <a:sym typeface="+mn-ea"/>
              </a:rPr>
              <a:t>万日元</a:t>
            </a:r>
            <a:r>
              <a:rPr lang="zh-CN" altLang="en-US" sz="2800" dirty="0">
                <a:latin typeface="+mn-ea"/>
                <a:ea typeface="+mn-ea"/>
                <a:cs typeface="楷体" panose="02010609060101010101" charset="-122"/>
                <a:sym typeface="+mn-ea"/>
              </a:rPr>
              <a:t>，并命文武官僚，除特殊情况外，在同一期间，</a:t>
            </a:r>
            <a:r>
              <a:rPr lang="zh-CN" altLang="en-US" sz="2800" dirty="0">
                <a:solidFill>
                  <a:srgbClr val="FF0000"/>
                </a:solidFill>
                <a:latin typeface="+mn-ea"/>
                <a:ea typeface="+mn-ea"/>
                <a:cs typeface="楷体" panose="02010609060101010101" charset="-122"/>
                <a:sym typeface="+mn-ea"/>
              </a:rPr>
              <a:t>纳其薪俸</a:t>
            </a:r>
            <a:r>
              <a:rPr lang="en-US" altLang="zh-CN" sz="2800" dirty="0">
                <a:solidFill>
                  <a:srgbClr val="FF0000"/>
                </a:solidFill>
                <a:latin typeface="+mn-ea"/>
                <a:ea typeface="+mn-ea"/>
                <a:cs typeface="楷体" panose="02010609060101010101" charset="-122"/>
                <a:sym typeface="+mn-ea"/>
              </a:rPr>
              <a:t>1/10</a:t>
            </a:r>
            <a:r>
              <a:rPr lang="zh-CN" altLang="en-US" sz="2800" dirty="0">
                <a:solidFill>
                  <a:srgbClr val="FF0000"/>
                </a:solidFill>
                <a:latin typeface="+mn-ea"/>
                <a:ea typeface="+mn-ea"/>
                <a:cs typeface="楷体" panose="02010609060101010101" charset="-122"/>
                <a:sym typeface="+mn-ea"/>
              </a:rPr>
              <a:t>，以资补足造新式军舰之费</a:t>
            </a:r>
            <a:r>
              <a:rPr lang="zh-CN" altLang="en-US" sz="2800" dirty="0">
                <a:latin typeface="+mn-ea"/>
                <a:ea typeface="+mn-ea"/>
                <a:cs typeface="楷体" panose="02010609060101010101" charset="-122"/>
                <a:sym typeface="+mn-ea"/>
              </a:rPr>
              <a:t>”。</a:t>
            </a:r>
            <a:r>
              <a:rPr lang="en-US" altLang="zh-CN" sz="2800" dirty="0">
                <a:latin typeface="+mn-ea"/>
                <a:ea typeface="+mn-ea"/>
                <a:cs typeface="楷体" panose="02010609060101010101" charset="-122"/>
                <a:sym typeface="+mn-ea"/>
              </a:rPr>
              <a:t>     </a:t>
            </a:r>
            <a:r>
              <a:rPr lang="en-US" altLang="zh-CN" sz="2800" dirty="0" smtClean="0">
                <a:latin typeface="+mn-ea"/>
                <a:ea typeface="+mn-ea"/>
                <a:cs typeface="楷体" panose="02010609060101010101" charset="-122"/>
                <a:sym typeface="+mn-ea"/>
              </a:rPr>
              <a:t>       ——</a:t>
            </a:r>
            <a:r>
              <a:rPr lang="zh-CN" altLang="en-US" sz="2800" dirty="0">
                <a:latin typeface="+mn-ea"/>
                <a:ea typeface="+mn-ea"/>
                <a:cs typeface="楷体" panose="02010609060101010101" charset="-122"/>
                <a:sym typeface="+mn-ea"/>
              </a:rPr>
              <a:t>林怀秋等著</a:t>
            </a:r>
            <a:r>
              <a:rPr lang="en-US" altLang="zh-CN" sz="2800" dirty="0">
                <a:latin typeface="+mn-ea"/>
                <a:ea typeface="+mn-ea"/>
                <a:cs typeface="楷体" panose="02010609060101010101" charset="-122"/>
                <a:sym typeface="+mn-ea"/>
              </a:rPr>
              <a:t>《</a:t>
            </a:r>
            <a:r>
              <a:rPr lang="zh-CN" altLang="en-US" sz="2800" dirty="0">
                <a:latin typeface="+mn-ea"/>
                <a:ea typeface="+mn-ea"/>
                <a:cs typeface="楷体" panose="02010609060101010101" charset="-122"/>
                <a:sym typeface="+mn-ea"/>
              </a:rPr>
              <a:t>明治天皇</a:t>
            </a:r>
            <a:r>
              <a:rPr lang="en-US" altLang="zh-CN" sz="2800" dirty="0">
                <a:latin typeface="+mn-ea"/>
                <a:ea typeface="+mn-ea"/>
                <a:cs typeface="楷体" panose="02010609060101010101" charset="-122"/>
                <a:sym typeface="+mn-ea"/>
              </a:rPr>
              <a:t>》</a:t>
            </a:r>
            <a:r>
              <a:rPr lang="zh-CN" altLang="en-US" sz="2800" dirty="0">
                <a:latin typeface="+mn-ea"/>
                <a:ea typeface="+mn-ea"/>
              </a:rPr>
              <a:t> </a:t>
            </a:r>
            <a:endParaRPr lang="zh-CN" altLang="en-US" sz="2800" dirty="0">
              <a:latin typeface="+mn-ea"/>
              <a:ea typeface="+mn-ea"/>
            </a:endParaRPr>
          </a:p>
        </p:txBody>
      </p:sp>
      <p:pic>
        <p:nvPicPr>
          <p:cNvPr id="5" name="Picture 2" descr="https://ss1.bdstatic.com/70cFvXSh_Q1YnxGkpoWK1HF6hhy/it/u=1608926375,1970044742&amp;fm=26&amp;gp=0.jpg"/>
          <p:cNvPicPr>
            <a:picLocks noChangeAspect="1" noChangeArrowheads="1"/>
          </p:cNvPicPr>
          <p:nvPr/>
        </p:nvPicPr>
        <p:blipFill>
          <a:blip r:embed="rId5" cstate="print"/>
          <a:srcRect/>
          <a:stretch>
            <a:fillRect/>
          </a:stretch>
        </p:blipFill>
        <p:spPr bwMode="auto">
          <a:xfrm>
            <a:off x="550590" y="1136052"/>
            <a:ext cx="2376264" cy="1796780"/>
          </a:xfrm>
          <a:prstGeom prst="rect">
            <a:avLst/>
          </a:prstGeom>
          <a:noFill/>
        </p:spPr>
      </p:pic>
      <p:pic>
        <p:nvPicPr>
          <p:cNvPr id="6" name="Picture 2" descr="C:\Users\Administrator\Desktop\u=2027655330,719651545&amp;fm=26&amp;gp=0.jpg"/>
          <p:cNvPicPr>
            <a:picLocks noChangeAspect="1" noChangeArrowheads="1"/>
          </p:cNvPicPr>
          <p:nvPr/>
        </p:nvPicPr>
        <p:blipFill>
          <a:blip r:embed="rId6" cstate="print"/>
          <a:srcRect/>
          <a:stretch>
            <a:fillRect/>
          </a:stretch>
        </p:blipFill>
        <p:spPr bwMode="auto">
          <a:xfrm>
            <a:off x="550590" y="3356992"/>
            <a:ext cx="2376264" cy="2088232"/>
          </a:xfrm>
          <a:prstGeom prst="rect">
            <a:avLst/>
          </a:prstGeom>
          <a:noFill/>
        </p:spPr>
      </p:pic>
      <p:sp>
        <p:nvSpPr>
          <p:cNvPr id="7" name="矩形 4"/>
          <p:cNvSpPr>
            <a:spLocks noChangeArrowheads="1"/>
          </p:cNvSpPr>
          <p:nvPr>
            <p:custDataLst>
              <p:tags r:id="rId7"/>
            </p:custDataLst>
          </p:nvPr>
        </p:nvSpPr>
        <p:spPr bwMode="auto">
          <a:xfrm>
            <a:off x="3029927" y="2613386"/>
            <a:ext cx="7132320" cy="521970"/>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p>
            <a:r>
              <a:rPr lang="zh-CN" altLang="zh-CN" sz="2800" b="1" dirty="0">
                <a:solidFill>
                  <a:sysClr val="windowText" lastClr="000000"/>
                </a:solidFill>
                <a:latin typeface="黑体" panose="02010609060101010101" pitchFamily="49" charset="-122"/>
                <a:ea typeface="黑体" panose="02010609060101010101" pitchFamily="49" charset="-122"/>
                <a:sym typeface="+mn-ea"/>
              </a:rPr>
              <a:t>① </a:t>
            </a:r>
            <a:r>
              <a:rPr lang="zh-CN" altLang="en-US" sz="2800" b="1" dirty="0">
                <a:solidFill>
                  <a:sysClr val="windowText" lastClr="000000"/>
                </a:solidFill>
                <a:latin typeface="黑体" panose="02010609060101010101" pitchFamily="49" charset="-122"/>
                <a:ea typeface="黑体" panose="02010609060101010101" pitchFamily="49" charset="-122"/>
                <a:sym typeface="+mn-ea"/>
              </a:rPr>
              <a:t>清政府的极端腐败和无能</a:t>
            </a:r>
            <a:r>
              <a:rPr lang="zh-CN" altLang="en-US" sz="2800" b="1" dirty="0" smtClean="0">
                <a:solidFill>
                  <a:srgbClr val="FF0000"/>
                </a:solidFill>
                <a:latin typeface="黑体" panose="02010609060101010101" pitchFamily="49" charset="-122"/>
                <a:ea typeface="黑体" panose="02010609060101010101" pitchFamily="49" charset="-122"/>
                <a:sym typeface="+mn-ea"/>
              </a:rPr>
              <a:t>（主要原因）</a:t>
            </a:r>
            <a:endParaRPr lang="zh-CN" altLang="en-US" sz="2800" b="1" dirty="0">
              <a:solidFill>
                <a:srgbClr val="FF0000"/>
              </a:solidFill>
              <a:latin typeface="黑体" panose="02010609060101010101" pitchFamily="49" charset="-122"/>
              <a:ea typeface="黑体" panose="02010609060101010101" pitchFamily="49" charset="-122"/>
              <a:sym typeface="+mn-ea"/>
            </a:endParaRPr>
          </a:p>
        </p:txBody>
      </p:sp>
      <p:sp>
        <p:nvSpPr>
          <p:cNvPr id="8" name="矩形 1"/>
          <p:cNvSpPr/>
          <p:nvPr>
            <p:custDataLst>
              <p:tags r:id="rId8"/>
            </p:custDataLst>
          </p:nvPr>
        </p:nvSpPr>
        <p:spPr bwMode="auto">
          <a:xfrm>
            <a:off x="2998862" y="5016945"/>
            <a:ext cx="6984776" cy="521970"/>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p>
            <a:r>
              <a:rPr lang="zh-CN" altLang="en-US" sz="2800" b="1" dirty="0" smtClean="0">
                <a:solidFill>
                  <a:sysClr val="windowText" lastClr="000000"/>
                </a:solidFill>
                <a:ea typeface="黑体" panose="02010609060101010101" pitchFamily="49" charset="-122"/>
                <a:sym typeface="+mn-ea"/>
              </a:rPr>
              <a:t>②</a:t>
            </a:r>
            <a:r>
              <a:rPr lang="zh-CN" altLang="en-US" sz="2800" b="1" dirty="0" smtClean="0">
                <a:solidFill>
                  <a:sysClr val="windowText" lastClr="000000"/>
                </a:solidFill>
                <a:latin typeface="黑体" panose="02010609060101010101" pitchFamily="49" charset="-122"/>
                <a:ea typeface="黑体" panose="02010609060101010101" pitchFamily="49" charset="-122"/>
                <a:sym typeface="+mn-ea"/>
              </a:rPr>
              <a:t>日</a:t>
            </a:r>
            <a:r>
              <a:rPr lang="zh-CN" altLang="en-US" sz="2800" b="1" dirty="0">
                <a:solidFill>
                  <a:sysClr val="windowText" lastClr="000000"/>
                </a:solidFill>
                <a:latin typeface="黑体" panose="02010609060101010101" pitchFamily="49" charset="-122"/>
                <a:ea typeface="黑体" panose="02010609060101010101" pitchFamily="49" charset="-122"/>
                <a:sym typeface="+mn-ea"/>
              </a:rPr>
              <a:t>本蓄谋已久，战事准备充分</a:t>
            </a:r>
            <a:endParaRPr lang="zh-CN" altLang="en-US" sz="2800" b="1" dirty="0">
              <a:solidFill>
                <a:sysClr val="windowText" lastClr="000000"/>
              </a:solidFill>
              <a:latin typeface="黑体" panose="02010609060101010101" pitchFamily="49" charset="-122"/>
              <a:ea typeface="黑体" panose="02010609060101010101" pitchFamily="49" charset="-122"/>
              <a:sym typeface="+mn-ea"/>
            </a:endParaRPr>
          </a:p>
        </p:txBody>
      </p:sp>
      <p:sp>
        <p:nvSpPr>
          <p:cNvPr id="9" name="文本框 24"/>
          <p:cNvSpPr txBox="1"/>
          <p:nvPr>
            <p:custDataLst>
              <p:tags r:id="rId9"/>
            </p:custDataLst>
          </p:nvPr>
        </p:nvSpPr>
        <p:spPr>
          <a:xfrm>
            <a:off x="3094166" y="209784"/>
            <a:ext cx="7645400" cy="521970"/>
          </a:xfrm>
          <a:prstGeom prst="rect">
            <a:avLst/>
          </a:prstGeom>
          <a:noFill/>
        </p:spPr>
        <p:txBody>
          <a:bodyPr wrap="square" rtlCol="0">
            <a:spAutoFit/>
          </a:bodyPr>
          <a:lstStyle/>
          <a:p>
            <a:r>
              <a:rPr lang="zh-CN" altLang="en-US" sz="2800" b="1" dirty="0">
                <a:latin typeface="+mj-ea"/>
                <a:ea typeface="+mj-ea"/>
                <a:cs typeface="楷体" panose="02010609060101010101" charset="-122"/>
              </a:rPr>
              <a:t>阅读材料，分析甲午战争清政府战败的原因</a:t>
            </a:r>
            <a:r>
              <a:rPr lang="en-US" altLang="zh-CN" sz="2800" b="1" dirty="0">
                <a:latin typeface="+mj-ea"/>
                <a:ea typeface="+mj-ea"/>
                <a:cs typeface="楷体" panose="02010609060101010101" charset="-122"/>
              </a:rPr>
              <a:t>?</a:t>
            </a:r>
            <a:endParaRPr lang="en-US" altLang="zh-CN" sz="2800" b="1" dirty="0">
              <a:latin typeface="+mj-ea"/>
              <a:ea typeface="+mj-ea"/>
              <a:cs typeface="楷体" panose="02010609060101010101" charset="-122"/>
            </a:endParaRPr>
          </a:p>
        </p:txBody>
      </p:sp>
      <p:sp>
        <p:nvSpPr>
          <p:cNvPr id="10" name="TextBox 6"/>
          <p:cNvSpPr txBox="1"/>
          <p:nvPr>
            <p:custDataLst>
              <p:tags r:id="rId10"/>
            </p:custDataLst>
          </p:nvPr>
        </p:nvSpPr>
        <p:spPr>
          <a:xfrm>
            <a:off x="550590" y="5733256"/>
            <a:ext cx="11161240" cy="583565"/>
          </a:xfrm>
          <a:prstGeom prst="rect">
            <a:avLst/>
          </a:prstGeom>
          <a:solidFill>
            <a:srgbClr val="C00000"/>
          </a:solidFill>
          <a:ln>
            <a:solidFill>
              <a:srgbClr val="C00000"/>
            </a:solidFill>
          </a:ln>
        </p:spPr>
        <p:style>
          <a:lnRef idx="2">
            <a:schemeClr val="accent4"/>
          </a:lnRef>
          <a:fillRef idx="1">
            <a:schemeClr val="lt1"/>
          </a:fillRef>
          <a:effectRef idx="0">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dirty="0" smtClean="0">
                <a:solidFill>
                  <a:schemeClr val="bg1"/>
                </a:solidFill>
                <a:latin typeface="黑体" panose="02010609060101010101" pitchFamily="49" charset="-122"/>
                <a:ea typeface="黑体" panose="02010609060101010101" pitchFamily="49" charset="-122"/>
              </a:rPr>
              <a:t>根本原因：</a:t>
            </a:r>
            <a:r>
              <a:rPr kumimoji="0" lang="zh-CN" altLang="en-US" sz="3200" i="0" u="none" strike="noStrike" kern="1200" normalizeH="0" baseline="0" noProof="0" dirty="0" smtClean="0">
                <a:solidFill>
                  <a:schemeClr val="bg1"/>
                </a:solidFill>
                <a:uLnTx/>
                <a:uFillTx/>
                <a:latin typeface="黑体" panose="02010609060101010101" pitchFamily="49" charset="-122"/>
                <a:ea typeface="黑体" panose="02010609060101010101" pitchFamily="49" charset="-122"/>
              </a:rPr>
              <a:t>腐朽</a:t>
            </a:r>
            <a:r>
              <a:rPr kumimoji="0" lang="zh-CN" altLang="en-US" sz="3200" i="0" u="none" strike="noStrike" kern="1200" normalizeH="0" baseline="0" noProof="0" dirty="0">
                <a:solidFill>
                  <a:schemeClr val="bg1"/>
                </a:solidFill>
                <a:uLnTx/>
                <a:uFillTx/>
                <a:latin typeface="黑体" panose="02010609060101010101" pitchFamily="49" charset="-122"/>
                <a:ea typeface="黑体" panose="02010609060101010101" pitchFamily="49" charset="-122"/>
              </a:rPr>
              <a:t>落后的封建主义难以抵挡先进资本主义的进攻</a:t>
            </a:r>
            <a:endParaRPr kumimoji="0" lang="zh-CN" altLang="en-US" sz="3200" i="0" u="none" strike="noStrike" kern="1200" normalizeH="0" baseline="0" noProof="0" dirty="0">
              <a:solidFill>
                <a:schemeClr val="bg1"/>
              </a:solidFill>
              <a:uLnTx/>
              <a:uFillTx/>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2" cstate="print"/>
          <a:stretch>
            <a:fillRect/>
          </a:stretch>
        </p:blipFill>
        <p:spPr>
          <a:xfrm>
            <a:off x="442381" y="952962"/>
            <a:ext cx="11335637" cy="5457074"/>
          </a:xfrm>
          <a:prstGeom prst="rect">
            <a:avLst/>
          </a:prstGeom>
        </p:spPr>
      </p:pic>
      <p:sp>
        <p:nvSpPr>
          <p:cNvPr id="2" name="矩形 1"/>
          <p:cNvSpPr/>
          <p:nvPr>
            <p:custDataLst>
              <p:tags r:id="rId3"/>
            </p:custDataLst>
          </p:nvPr>
        </p:nvSpPr>
        <p:spPr>
          <a:xfrm>
            <a:off x="1476375" y="2526457"/>
            <a:ext cx="1961307" cy="185553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a:solidFill>
                  <a:schemeClr val="tx1"/>
                </a:solidFill>
                <a:latin typeface="汉仪颜楷简" panose="00020600040101010101" charset="-122"/>
                <a:ea typeface="汉仪颜楷简" panose="00020600040101010101" charset="-122"/>
              </a:rPr>
              <a:t>叁</a:t>
            </a:r>
            <a:endParaRPr lang="zh-CN" altLang="en-US" sz="13800">
              <a:solidFill>
                <a:schemeClr val="tx1"/>
              </a:solidFill>
              <a:latin typeface="汉仪颜楷简" panose="00020600040101010101" charset="-122"/>
              <a:ea typeface="汉仪颜楷简" panose="00020600040101010101" charset="-122"/>
            </a:endParaRPr>
          </a:p>
        </p:txBody>
      </p:sp>
      <p:sp>
        <p:nvSpPr>
          <p:cNvPr id="3" name="矩形 2"/>
          <p:cNvSpPr/>
          <p:nvPr>
            <p:custDataLst>
              <p:tags r:id="rId4"/>
            </p:custDataLst>
          </p:nvPr>
        </p:nvSpPr>
        <p:spPr>
          <a:xfrm>
            <a:off x="3533140" y="996287"/>
            <a:ext cx="8244878" cy="5404513"/>
          </a:xfrm>
          <a:prstGeom prst="rect">
            <a:avLst/>
          </a:prstGeom>
          <a:solidFill>
            <a:schemeClr val="tx1">
              <a:lumMod val="85000"/>
              <a:lumOff val="1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5"/>
            </p:custDataLst>
          </p:nvPr>
        </p:nvSpPr>
        <p:spPr>
          <a:xfrm>
            <a:off x="3533140" y="2526999"/>
            <a:ext cx="7392294" cy="1855034"/>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500">
              <a:solidFill>
                <a:schemeClr val="tx1"/>
              </a:solidFill>
              <a:latin typeface="汉仪颜楷简" panose="00020600040101010101" charset="-122"/>
              <a:ea typeface="汉仪颜楷简" panose="00020600040101010101" charset="-122"/>
            </a:endParaRPr>
          </a:p>
        </p:txBody>
      </p:sp>
      <p:sp>
        <p:nvSpPr>
          <p:cNvPr id="5" name="文本框 7"/>
          <p:cNvSpPr txBox="1"/>
          <p:nvPr>
            <p:custDataLst>
              <p:tags r:id="rId6"/>
            </p:custDataLst>
          </p:nvPr>
        </p:nvSpPr>
        <p:spPr>
          <a:xfrm>
            <a:off x="3533140" y="2526999"/>
            <a:ext cx="7600596" cy="1938992"/>
          </a:xfrm>
          <a:prstGeom prst="rect">
            <a:avLst/>
          </a:prstGeom>
          <a:noFill/>
        </p:spPr>
        <p:txBody>
          <a:bodyPr wrap="square" rtlCol="0">
            <a:spAutoFit/>
          </a:bodyPr>
          <a:lstStyle/>
          <a:p>
            <a:pPr algn="l">
              <a:buClrTx/>
              <a:buSzTx/>
              <a:buNone/>
            </a:pPr>
            <a:r>
              <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丧权辱国任宰割</a:t>
            </a:r>
            <a:endPar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endParaRPr>
          </a:p>
          <a:p>
            <a:pPr algn="l">
              <a:buClrTx/>
              <a:buSzTx/>
              <a:buNone/>
            </a:pPr>
            <a:r>
              <a:rPr lang="en-US" altLang="zh-CN" sz="54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      </a:t>
            </a:r>
            <a:r>
              <a:rPr lang="en-US" altLang="zh-CN" sz="5400" b="1" dirty="0" smtClean="0">
                <a:solidFill>
                  <a:schemeClr val="bg1"/>
                </a:solidFill>
                <a:latin typeface="黑体" panose="02010609060101010101" pitchFamily="49" charset="-122"/>
                <a:ea typeface="黑体" panose="02010609060101010101" pitchFamily="49" charset="-122"/>
                <a:cs typeface="楷体" panose="02010609060101010101" charset="-122"/>
                <a:sym typeface="+mn-ea"/>
              </a:rPr>
              <a:t>  </a:t>
            </a:r>
            <a:r>
              <a:rPr lang="zh-CN" altLang="en-US" sz="5400" b="1" dirty="0" smtClean="0">
                <a:solidFill>
                  <a:schemeClr val="bg1"/>
                </a:solidFill>
                <a:latin typeface="黑体" panose="02010609060101010101" pitchFamily="49" charset="-122"/>
                <a:ea typeface="黑体" panose="02010609060101010101" pitchFamily="49" charset="-122"/>
                <a:cs typeface="楷体" panose="02010609060101010101" charset="-122"/>
                <a:sym typeface="+mn-ea"/>
              </a:rPr>
              <a:t>——</a:t>
            </a:r>
            <a:r>
              <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rPr>
              <a:t>析战争影响</a:t>
            </a:r>
            <a:endPar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6984" y="1573298"/>
            <a:ext cx="11880850" cy="4470455"/>
          </a:xfrm>
          <a:prstGeom prst="rect">
            <a:avLst/>
          </a:prstGeom>
          <a:noFill/>
        </p:spPr>
        <p:txBody>
          <a:bodyPr wrap="square" rtlCol="0">
            <a:spAutoFit/>
          </a:bodyPr>
          <a:lstStyle/>
          <a:p>
            <a:pPr>
              <a:lnSpc>
                <a:spcPct val="150000"/>
              </a:lnSpc>
            </a:pPr>
            <a:r>
              <a:rPr lang="zh-CN" altLang="en-US" sz="2800" b="1" dirty="0" smtClean="0">
                <a:solidFill>
                  <a:srgbClr val="002060"/>
                </a:solidFill>
                <a:latin typeface="黑体" panose="02010609060101010101" pitchFamily="49" charset="-122"/>
                <a:ea typeface="黑体" panose="02010609060101010101" pitchFamily="49" charset="-122"/>
              </a:rPr>
              <a:t>自主学习：</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en-US" altLang="zh-CN" sz="2800" b="1" dirty="0" smtClean="0">
                <a:solidFill>
                  <a:srgbClr val="002060"/>
                </a:solidFill>
                <a:latin typeface="黑体" panose="02010609060101010101" pitchFamily="49" charset="-122"/>
                <a:ea typeface="黑体" panose="02010609060101010101" pitchFamily="49" charset="-122"/>
              </a:rPr>
              <a:t>1·</a:t>
            </a:r>
            <a:r>
              <a:rPr lang="zh-CN" altLang="en-US" sz="2800" b="1" dirty="0" smtClean="0">
                <a:solidFill>
                  <a:srgbClr val="002060"/>
                </a:solidFill>
                <a:latin typeface="黑体" panose="02010609060101010101" pitchFamily="49" charset="-122"/>
                <a:ea typeface="黑体" panose="02010609060101010101" pitchFamily="49" charset="-122"/>
              </a:rPr>
              <a:t>依据</a:t>
            </a:r>
            <a:r>
              <a:rPr lang="en-US" altLang="zh-CN" sz="2800" b="1" dirty="0" smtClean="0">
                <a:solidFill>
                  <a:srgbClr val="002060"/>
                </a:solidFill>
                <a:latin typeface="黑体" panose="02010609060101010101" pitchFamily="49" charset="-122"/>
                <a:ea typeface="黑体" panose="02010609060101010101" pitchFamily="49" charset="-122"/>
              </a:rPr>
              <a:t>《</a:t>
            </a:r>
            <a:r>
              <a:rPr lang="zh-CN" altLang="en-US" sz="2800" b="1" dirty="0" smtClean="0">
                <a:solidFill>
                  <a:srgbClr val="002060"/>
                </a:solidFill>
                <a:latin typeface="黑体" panose="02010609060101010101" pitchFamily="49" charset="-122"/>
                <a:ea typeface="黑体" panose="02010609060101010101" pitchFamily="49" charset="-122"/>
              </a:rPr>
              <a:t>马关条约</a:t>
            </a:r>
            <a:r>
              <a:rPr lang="en-US" altLang="zh-CN" sz="2800" b="1" dirty="0" smtClean="0">
                <a:solidFill>
                  <a:srgbClr val="002060"/>
                </a:solidFill>
                <a:latin typeface="黑体" panose="02010609060101010101" pitchFamily="49" charset="-122"/>
                <a:ea typeface="黑体" panose="02010609060101010101" pitchFamily="49" charset="-122"/>
              </a:rPr>
              <a:t>》</a:t>
            </a:r>
            <a:r>
              <a:rPr lang="zh-CN" altLang="en-US" sz="2800" b="1" dirty="0" smtClean="0">
                <a:solidFill>
                  <a:srgbClr val="002060"/>
                </a:solidFill>
                <a:latin typeface="黑体" panose="02010609060101010101" pitchFamily="49" charset="-122"/>
                <a:ea typeface="黑体" panose="02010609060101010101" pitchFamily="49" charset="-122"/>
              </a:rPr>
              <a:t>的内容并结合所学分析该条约给中国带来的影响？</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zh-CN" altLang="en-US" sz="2800" b="1" dirty="0" smtClean="0">
                <a:solidFill>
                  <a:srgbClr val="002060"/>
                </a:solidFill>
                <a:latin typeface="黑体" panose="02010609060101010101" pitchFamily="49" charset="-122"/>
                <a:ea typeface="黑体" panose="02010609060101010101" pitchFamily="49" charset="-122"/>
              </a:rPr>
              <a:t>（先逐条再整体）</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en-US" altLang="zh-CN" sz="2800" b="1" dirty="0" smtClean="0">
                <a:solidFill>
                  <a:srgbClr val="002060"/>
                </a:solidFill>
                <a:latin typeface="黑体" panose="02010609060101010101" pitchFamily="49" charset="-122"/>
                <a:ea typeface="黑体" panose="02010609060101010101" pitchFamily="49" charset="-122"/>
              </a:rPr>
              <a:t>2·</a:t>
            </a:r>
            <a:r>
              <a:rPr lang="zh-CN" altLang="en-US" sz="2800" b="1" dirty="0" smtClean="0">
                <a:solidFill>
                  <a:srgbClr val="002060"/>
                </a:solidFill>
                <a:latin typeface="黑体" panose="02010609060101010101" pitchFamily="49" charset="-122"/>
                <a:ea typeface="黑体" panose="02010609060101010101" pitchFamily="49" charset="-122"/>
              </a:rPr>
              <a:t>较以前条约相比</a:t>
            </a:r>
            <a:r>
              <a:rPr lang="en-US" altLang="zh-CN" sz="2800" b="1" dirty="0" smtClean="0">
                <a:solidFill>
                  <a:srgbClr val="002060"/>
                </a:solidFill>
                <a:latin typeface="黑体" panose="02010609060101010101" pitchFamily="49" charset="-122"/>
                <a:ea typeface="黑体" panose="02010609060101010101" pitchFamily="49" charset="-122"/>
              </a:rPr>
              <a:t>《</a:t>
            </a:r>
            <a:r>
              <a:rPr lang="zh-CN" altLang="en-US" sz="2800" b="1" dirty="0" smtClean="0">
                <a:solidFill>
                  <a:srgbClr val="002060"/>
                </a:solidFill>
                <a:latin typeface="黑体" panose="02010609060101010101" pitchFamily="49" charset="-122"/>
                <a:ea typeface="黑体" panose="02010609060101010101" pitchFamily="49" charset="-122"/>
              </a:rPr>
              <a:t>马关条约</a:t>
            </a:r>
            <a:r>
              <a:rPr lang="en-US" altLang="zh-CN" sz="2800" b="1" dirty="0" smtClean="0">
                <a:solidFill>
                  <a:srgbClr val="002060"/>
                </a:solidFill>
                <a:latin typeface="黑体" panose="02010609060101010101" pitchFamily="49" charset="-122"/>
                <a:ea typeface="黑体" panose="02010609060101010101" pitchFamily="49" charset="-122"/>
              </a:rPr>
              <a:t>》</a:t>
            </a:r>
            <a:r>
              <a:rPr lang="zh-CN" altLang="en-US" sz="2800" b="1" dirty="0" smtClean="0">
                <a:solidFill>
                  <a:srgbClr val="002060"/>
                </a:solidFill>
                <a:latin typeface="黑体" panose="02010609060101010101" pitchFamily="49" charset="-122"/>
                <a:ea typeface="黑体" panose="02010609060101010101" pitchFamily="49" charset="-122"/>
              </a:rPr>
              <a:t>在赔款、开放通商口岸位置方面各有</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zh-CN" altLang="en-US" sz="2800" b="1" dirty="0" smtClean="0">
                <a:solidFill>
                  <a:srgbClr val="002060"/>
                </a:solidFill>
                <a:latin typeface="黑体" panose="02010609060101010101" pitchFamily="49" charset="-122"/>
                <a:ea typeface="黑体" panose="02010609060101010101" pitchFamily="49" charset="-122"/>
              </a:rPr>
              <a:t>什么特点？</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en-US" altLang="zh-CN" sz="2800" b="1" dirty="0" smtClean="0">
                <a:solidFill>
                  <a:srgbClr val="002060"/>
                </a:solidFill>
                <a:latin typeface="黑体" panose="02010609060101010101" pitchFamily="49" charset="-122"/>
                <a:ea typeface="黑体" panose="02010609060101010101" pitchFamily="49" charset="-122"/>
              </a:rPr>
              <a:t>3·《</a:t>
            </a:r>
            <a:r>
              <a:rPr lang="zh-CN" altLang="en-US" sz="2800" b="1" dirty="0" smtClean="0">
                <a:solidFill>
                  <a:srgbClr val="002060"/>
                </a:solidFill>
                <a:latin typeface="黑体" panose="02010609060101010101" pitchFamily="49" charset="-122"/>
                <a:ea typeface="黑体" panose="02010609060101010101" pitchFamily="49" charset="-122"/>
              </a:rPr>
              <a:t>马关条约</a:t>
            </a:r>
            <a:r>
              <a:rPr lang="en-US" altLang="zh-CN" sz="2800" b="1" dirty="0" smtClean="0">
                <a:solidFill>
                  <a:srgbClr val="002060"/>
                </a:solidFill>
                <a:latin typeface="黑体" panose="02010609060101010101" pitchFamily="49" charset="-122"/>
                <a:ea typeface="黑体" panose="02010609060101010101" pitchFamily="49" charset="-122"/>
              </a:rPr>
              <a:t>》</a:t>
            </a:r>
            <a:r>
              <a:rPr lang="zh-CN" altLang="en-US" sz="2800" b="1" dirty="0" smtClean="0">
                <a:solidFill>
                  <a:srgbClr val="002060"/>
                </a:solidFill>
                <a:latin typeface="黑体" panose="02010609060101010101" pitchFamily="49" charset="-122"/>
                <a:ea typeface="黑体" panose="02010609060101010101" pitchFamily="49" charset="-122"/>
              </a:rPr>
              <a:t>中最具时代特点的是哪一条款？</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ts val="3900"/>
              </a:lnSpc>
            </a:pPr>
            <a:endParaRPr lang="zh-CN" altLang="en-US" sz="3200" b="1" dirty="0">
              <a:solidFill>
                <a:srgbClr val="002060"/>
              </a:solidFill>
              <a:latin typeface="黑体" panose="02010609060101010101" pitchFamily="49" charset="-122"/>
              <a:ea typeface="黑体" panose="02010609060101010101" pitchFamily="49" charset="-122"/>
            </a:endParaRPr>
          </a:p>
        </p:txBody>
      </p:sp>
      <p:sp>
        <p:nvSpPr>
          <p:cNvPr id="4" name="矩形 3"/>
          <p:cNvSpPr/>
          <p:nvPr/>
        </p:nvSpPr>
        <p:spPr>
          <a:xfrm>
            <a:off x="4338289" y="106941"/>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析战争影响</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338289" y="106941"/>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析战争影响</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graphicFrame>
        <p:nvGraphicFramePr>
          <p:cNvPr id="5" name="表格 4"/>
          <p:cNvGraphicFramePr>
            <a:graphicFrameLocks noGrp="1"/>
          </p:cNvGraphicFramePr>
          <p:nvPr>
            <p:custDataLst>
              <p:tags r:id="rId1"/>
            </p:custDataLst>
          </p:nvPr>
        </p:nvGraphicFramePr>
        <p:xfrm>
          <a:off x="444597" y="1072947"/>
          <a:ext cx="11330305" cy="4308475"/>
        </p:xfrm>
        <a:graphic>
          <a:graphicData uri="http://schemas.openxmlformats.org/drawingml/2006/table">
            <a:tbl>
              <a:tblPr firstRow="1" firstCol="1" bandRow="1">
                <a:tableStyleId>{93296810-A885-4BE3-A3E7-6D5BEEA58F35}</a:tableStyleId>
              </a:tblPr>
              <a:tblGrid>
                <a:gridCol w="1212850"/>
                <a:gridCol w="4737100"/>
                <a:gridCol w="5380355"/>
              </a:tblGrid>
              <a:tr h="495935">
                <a:tc>
                  <a:txBody>
                    <a:bodyPr/>
                    <a:lstStyle/>
                    <a:p>
                      <a:pPr algn="ctr" fontAlgn="auto">
                        <a:lnSpc>
                          <a:spcPct val="100000"/>
                        </a:lnSpc>
                        <a:spcAft>
                          <a:spcPct val="0"/>
                        </a:spcAft>
                      </a:pPr>
                      <a:r>
                        <a:rPr lang="zh-CN" sz="3200" kern="100" dirty="0">
                          <a:solidFill>
                            <a:sysClr val="windowText" lastClr="000000"/>
                          </a:solidFill>
                          <a:effectLst/>
                          <a:latin typeface="黑体" panose="02010609060101010101" pitchFamily="49" charset="-122"/>
                          <a:ea typeface="黑体" panose="02010609060101010101" pitchFamily="49" charset="-122"/>
                        </a:rPr>
                        <a:t>项目</a:t>
                      </a:r>
                      <a:endParaRPr lang="zh-CN"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r>
                        <a:rPr lang="zh-CN" sz="3200" kern="100" dirty="0">
                          <a:solidFill>
                            <a:sysClr val="windowText" lastClr="000000"/>
                          </a:solidFill>
                          <a:effectLst/>
                          <a:latin typeface="黑体" panose="02010609060101010101" pitchFamily="49" charset="-122"/>
                          <a:ea typeface="黑体" panose="02010609060101010101" pitchFamily="49" charset="-122"/>
                        </a:rPr>
                        <a:t>主要内容</a:t>
                      </a:r>
                      <a:endParaRPr lang="zh-CN"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r>
                        <a:rPr lang="zh-CN" sz="3200" kern="100" dirty="0">
                          <a:solidFill>
                            <a:sysClr val="windowText" lastClr="000000"/>
                          </a:solidFill>
                          <a:effectLst/>
                          <a:latin typeface="黑体" panose="02010609060101010101" pitchFamily="49" charset="-122"/>
                          <a:ea typeface="黑体" panose="02010609060101010101" pitchFamily="49" charset="-122"/>
                        </a:rPr>
                        <a:t>危害</a:t>
                      </a:r>
                      <a:endParaRPr lang="zh-CN"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r>
              <a:tr h="953135">
                <a:tc>
                  <a:txBody>
                    <a:bodyPr/>
                    <a:lstStyle/>
                    <a:p>
                      <a:pPr algn="ctr" fontAlgn="auto">
                        <a:lnSpc>
                          <a:spcPct val="100000"/>
                        </a:lnSpc>
                        <a:spcAft>
                          <a:spcPct val="0"/>
                        </a:spcAft>
                      </a:pPr>
                      <a:r>
                        <a:rPr lang="zh-CN" altLang="en-US" sz="3200" kern="100" dirty="0">
                          <a:solidFill>
                            <a:sysClr val="windowText" lastClr="000000"/>
                          </a:solidFill>
                          <a:effectLst/>
                          <a:latin typeface="黑体" panose="02010609060101010101" pitchFamily="49" charset="-122"/>
                          <a:ea typeface="黑体" panose="02010609060101010101" pitchFamily="49" charset="-122"/>
                        </a:rPr>
                        <a:t>割地</a:t>
                      </a:r>
                      <a:endParaRPr lang="zh-CN" altLang="en-US"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82015">
                <a:tc>
                  <a:txBody>
                    <a:bodyPr/>
                    <a:lstStyle/>
                    <a:p>
                      <a:pPr algn="ctr" fontAlgn="auto">
                        <a:lnSpc>
                          <a:spcPct val="100000"/>
                        </a:lnSpc>
                        <a:spcAft>
                          <a:spcPct val="0"/>
                        </a:spcAft>
                      </a:pPr>
                      <a:r>
                        <a:rPr lang="zh-CN" altLang="en-US" sz="3200" kern="100" dirty="0">
                          <a:solidFill>
                            <a:sysClr val="windowText" lastClr="000000"/>
                          </a:solidFill>
                          <a:effectLst/>
                          <a:latin typeface="黑体" panose="02010609060101010101" pitchFamily="49" charset="-122"/>
                          <a:ea typeface="黑体" panose="02010609060101010101" pitchFamily="49" charset="-122"/>
                        </a:rPr>
                        <a:t>赔款</a:t>
                      </a:r>
                      <a:endParaRPr lang="zh-CN" altLang="en-US"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95375">
                <a:tc>
                  <a:txBody>
                    <a:bodyPr/>
                    <a:lstStyle/>
                    <a:p>
                      <a:pPr algn="ctr" fontAlgn="auto">
                        <a:lnSpc>
                          <a:spcPct val="100000"/>
                        </a:lnSpc>
                        <a:spcAft>
                          <a:spcPct val="0"/>
                        </a:spcAft>
                      </a:pPr>
                      <a:r>
                        <a:rPr lang="zh-CN" altLang="en-US" sz="3200" kern="100" dirty="0">
                          <a:solidFill>
                            <a:sysClr val="windowText" lastClr="000000"/>
                          </a:solidFill>
                          <a:effectLst/>
                          <a:latin typeface="黑体" panose="02010609060101010101" pitchFamily="49" charset="-122"/>
                          <a:ea typeface="黑体" panose="02010609060101010101" pitchFamily="49" charset="-122"/>
                        </a:rPr>
                        <a:t>通商</a:t>
                      </a:r>
                      <a:endParaRPr lang="zh-CN" altLang="en-US"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cs typeface="方正宋刻本秀楷简体" panose="02000000000000000000"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a:lnSpc>
                          <a:spcPct val="100000"/>
                        </a:lnSpc>
                        <a:spcAft>
                          <a:spcPct val="0"/>
                        </a:spcAft>
                      </a:pPr>
                      <a:endParaRPr lang="zh-CN" sz="3200" kern="10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882015">
                <a:tc>
                  <a:txBody>
                    <a:bodyPr/>
                    <a:lstStyle/>
                    <a:p>
                      <a:pPr algn="ctr" fontAlgn="auto">
                        <a:lnSpc>
                          <a:spcPct val="100000"/>
                        </a:lnSpc>
                        <a:spcAft>
                          <a:spcPct val="0"/>
                        </a:spcAft>
                      </a:pPr>
                      <a:r>
                        <a:rPr lang="zh-CN" altLang="en-US" sz="3200" kern="100" dirty="0">
                          <a:solidFill>
                            <a:sysClr val="windowText" lastClr="000000"/>
                          </a:solidFill>
                          <a:effectLst/>
                          <a:latin typeface="黑体" panose="02010609060101010101" pitchFamily="49" charset="-122"/>
                          <a:ea typeface="黑体" panose="02010609060101010101" pitchFamily="49" charset="-122"/>
                        </a:rPr>
                        <a:t>设厂</a:t>
                      </a:r>
                      <a:endParaRPr lang="zh-CN" altLang="en-US" sz="3200" kern="100" dirty="0">
                        <a:solidFill>
                          <a:sysClr val="windowText" lastClr="000000"/>
                        </a:solidFill>
                        <a:effectLst/>
                        <a:latin typeface="黑体" panose="02010609060101010101" pitchFamily="49" charset="-122"/>
                        <a:ea typeface="黑体" panose="02010609060101010101" pitchFamily="49"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auto">
                        <a:lnSpc>
                          <a:spcPct val="100000"/>
                        </a:lnSpc>
                        <a:spcAft>
                          <a:spcPct val="0"/>
                        </a:spcAft>
                      </a:pPr>
                      <a:endParaRPr lang="zh-CN" sz="3200" kern="100" dirty="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auto">
                        <a:lnSpc>
                          <a:spcPct val="100000"/>
                        </a:lnSpc>
                        <a:spcAft>
                          <a:spcPct val="0"/>
                        </a:spcAft>
                      </a:pPr>
                      <a:endParaRPr lang="zh-CN" sz="3200" kern="100" dirty="0">
                        <a:solidFill>
                          <a:sysClr val="windowText" lastClr="000000"/>
                        </a:solidFill>
                        <a:effectLst/>
                        <a:latin typeface="华文楷体" panose="02010600040101010101" pitchFamily="2" charset="-122"/>
                        <a:ea typeface="华文楷体" panose="0201060004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文本框 1"/>
          <p:cNvSpPr txBox="1"/>
          <p:nvPr>
            <p:custDataLst>
              <p:tags r:id="rId2"/>
            </p:custDataLst>
          </p:nvPr>
        </p:nvSpPr>
        <p:spPr>
          <a:xfrm>
            <a:off x="1792703" y="1594212"/>
            <a:ext cx="4492624" cy="830997"/>
          </a:xfrm>
          <a:prstGeom prst="rect">
            <a:avLst/>
          </a:prstGeom>
          <a:noFill/>
        </p:spPr>
        <p:txBody>
          <a:bodyPr wrap="square" rtlCol="0">
            <a:spAutoFit/>
          </a:bodyPr>
          <a:lstStyle/>
          <a:p>
            <a:pPr algn="l" fontAlgn="auto"/>
            <a:r>
              <a:rPr lang="zh-CN" altLang="en-US" sz="2400" b="1" dirty="0">
                <a:latin typeface="黑体" panose="02010609060101010101" pitchFamily="49" charset="-122"/>
                <a:ea typeface="黑体" panose="02010609060101010101" pitchFamily="49" charset="-122"/>
              </a:rPr>
              <a:t>割让辽东半岛、</a:t>
            </a:r>
            <a:r>
              <a:rPr lang="zh-CN" altLang="en-US" sz="2400" b="1" dirty="0">
                <a:solidFill>
                  <a:srgbClr val="C00000"/>
                </a:solidFill>
                <a:latin typeface="黑体" panose="02010609060101010101" pitchFamily="49" charset="-122"/>
                <a:ea typeface="黑体" panose="02010609060101010101" pitchFamily="49" charset="-122"/>
              </a:rPr>
              <a:t>台湾全岛</a:t>
            </a:r>
            <a:r>
              <a:rPr lang="zh-CN" altLang="en-US" sz="2400" b="1" dirty="0">
                <a:latin typeface="黑体" panose="02010609060101010101" pitchFamily="49" charset="-122"/>
                <a:ea typeface="黑体" panose="02010609060101010101" pitchFamily="49" charset="-122"/>
              </a:rPr>
              <a:t>及附属岛屿、澎湖列岛给日本</a:t>
            </a:r>
            <a:endParaRPr lang="zh-CN" altLang="en-US" sz="2400" b="1" dirty="0">
              <a:solidFill>
                <a:srgbClr val="C00000"/>
              </a:solidFill>
              <a:latin typeface="黑体" panose="02010609060101010101" pitchFamily="49" charset="-122"/>
              <a:ea typeface="黑体" panose="02010609060101010101" pitchFamily="49" charset="-122"/>
              <a:cs typeface="华文楷体" panose="02010600040101010101" pitchFamily="2" charset="-122"/>
            </a:endParaRPr>
          </a:p>
        </p:txBody>
      </p:sp>
      <p:sp>
        <p:nvSpPr>
          <p:cNvPr id="7" name="文本框 6"/>
          <p:cNvSpPr txBox="1"/>
          <p:nvPr>
            <p:custDataLst>
              <p:tags r:id="rId3"/>
            </p:custDataLst>
          </p:nvPr>
        </p:nvSpPr>
        <p:spPr>
          <a:xfrm>
            <a:off x="1793019" y="2766091"/>
            <a:ext cx="4175008" cy="461665"/>
          </a:xfrm>
          <a:prstGeom prst="rect">
            <a:avLst/>
          </a:prstGeom>
          <a:noFill/>
        </p:spPr>
        <p:txBody>
          <a:bodyPr wrap="square" rtlCol="0">
            <a:spAutoFit/>
          </a:bodyPr>
          <a:lstStyle/>
          <a:p>
            <a:pPr algn="ctr">
              <a:buClrTx/>
              <a:buSzTx/>
              <a:buNone/>
            </a:pPr>
            <a:r>
              <a:rPr lang="zh-CN" altLang="en-US" sz="2400" b="1" dirty="0">
                <a:solidFill>
                  <a:sysClr val="windowText" lastClr="000000"/>
                </a:solidFill>
                <a:latin typeface="黑体" panose="02010609060101010101" pitchFamily="49" charset="-122"/>
                <a:ea typeface="黑体" panose="02010609060101010101" pitchFamily="49" charset="-122"/>
              </a:rPr>
              <a:t>赔偿日本兵费</a:t>
            </a:r>
            <a:r>
              <a:rPr lang="zh-CN" altLang="en-US" sz="2400" b="1" dirty="0">
                <a:solidFill>
                  <a:srgbClr val="C00000"/>
                </a:solidFill>
                <a:latin typeface="黑体" panose="02010609060101010101" pitchFamily="49" charset="-122"/>
                <a:ea typeface="黑体" panose="02010609060101010101" pitchFamily="49" charset="-122"/>
              </a:rPr>
              <a:t>白银2亿两</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8" name="文本框 7"/>
          <p:cNvSpPr txBox="1"/>
          <p:nvPr>
            <p:custDataLst>
              <p:tags r:id="rId4"/>
            </p:custDataLst>
          </p:nvPr>
        </p:nvSpPr>
        <p:spPr>
          <a:xfrm>
            <a:off x="1915893" y="3567685"/>
            <a:ext cx="4246244" cy="830997"/>
          </a:xfrm>
          <a:prstGeom prst="rect">
            <a:avLst/>
          </a:prstGeom>
          <a:noFill/>
        </p:spPr>
        <p:txBody>
          <a:bodyPr wrap="square" rtlCol="0">
            <a:spAutoFit/>
          </a:bodyPr>
          <a:lstStyle/>
          <a:p>
            <a:pPr algn="l">
              <a:buClrTx/>
              <a:buSzTx/>
              <a:buNone/>
            </a:pPr>
            <a:r>
              <a:rPr lang="zh-CN" altLang="en-US" sz="2400" b="1" dirty="0">
                <a:solidFill>
                  <a:sysClr val="windowText" lastClr="000000"/>
                </a:solidFill>
                <a:latin typeface="黑体" panose="02010609060101010101" pitchFamily="49" charset="-122"/>
                <a:ea typeface="黑体" panose="02010609060101010101" pitchFamily="49" charset="-122"/>
              </a:rPr>
              <a:t>开放</a:t>
            </a:r>
            <a:r>
              <a:rPr lang="zh-CN" altLang="en-US" sz="2400" b="1" dirty="0">
                <a:solidFill>
                  <a:srgbClr val="C00000"/>
                </a:solidFill>
                <a:latin typeface="黑体" panose="02010609060101010101" pitchFamily="49" charset="-122"/>
                <a:ea typeface="黑体" panose="02010609060101010101" pitchFamily="49" charset="-122"/>
              </a:rPr>
              <a:t>重庆、沙市、苏州、杭州</a:t>
            </a:r>
            <a:r>
              <a:rPr lang="zh-CN" altLang="en-US" sz="2400" b="1" dirty="0">
                <a:solidFill>
                  <a:sysClr val="windowText" lastClr="000000"/>
                </a:solidFill>
                <a:latin typeface="黑体" panose="02010609060101010101" pitchFamily="49" charset="-122"/>
                <a:ea typeface="黑体" panose="02010609060101010101" pitchFamily="49" charset="-122"/>
              </a:rPr>
              <a:t>为商埠</a:t>
            </a:r>
            <a:endParaRPr lang="zh-CN" altLang="en-US" sz="2400" b="1" dirty="0">
              <a:solidFill>
                <a:sysClr val="windowText" lastClr="000000"/>
              </a:solidFill>
              <a:latin typeface="黑体" panose="02010609060101010101" pitchFamily="49" charset="-122"/>
              <a:ea typeface="黑体" panose="02010609060101010101" pitchFamily="49" charset="-122"/>
            </a:endParaRPr>
          </a:p>
        </p:txBody>
      </p:sp>
      <p:sp>
        <p:nvSpPr>
          <p:cNvPr id="9" name="文本框 8"/>
          <p:cNvSpPr txBox="1"/>
          <p:nvPr>
            <p:custDataLst>
              <p:tags r:id="rId5"/>
            </p:custDataLst>
          </p:nvPr>
        </p:nvSpPr>
        <p:spPr>
          <a:xfrm>
            <a:off x="1792703" y="4767186"/>
            <a:ext cx="4492624" cy="461665"/>
          </a:xfrm>
          <a:prstGeom prst="rect">
            <a:avLst/>
          </a:prstGeom>
          <a:noFill/>
        </p:spPr>
        <p:txBody>
          <a:bodyPr wrap="square" rtlCol="0">
            <a:spAutoFit/>
          </a:bodyPr>
          <a:lstStyle/>
          <a:p>
            <a:pPr algn="ctr">
              <a:buClrTx/>
              <a:buSzTx/>
              <a:buNone/>
            </a:pPr>
            <a:r>
              <a:rPr lang="zh-CN" altLang="en-US" sz="2400" b="1" dirty="0">
                <a:solidFill>
                  <a:sysClr val="windowText" lastClr="000000"/>
                </a:solidFill>
                <a:latin typeface="黑体" panose="02010609060101010101" pitchFamily="49" charset="-122"/>
                <a:ea typeface="黑体" panose="02010609060101010101" pitchFamily="49" charset="-122"/>
              </a:rPr>
              <a:t>允许</a:t>
            </a:r>
            <a:r>
              <a:rPr lang="zh-CN" altLang="en-US" sz="2400" b="1" dirty="0">
                <a:solidFill>
                  <a:srgbClr val="C00000"/>
                </a:solidFill>
                <a:latin typeface="黑体" panose="02010609060101010101" pitchFamily="49" charset="-122"/>
                <a:ea typeface="黑体" panose="02010609060101010101" pitchFamily="49" charset="-122"/>
              </a:rPr>
              <a:t>日本</a:t>
            </a:r>
            <a:r>
              <a:rPr lang="zh-CN" altLang="en-US" sz="2400" b="1" dirty="0">
                <a:solidFill>
                  <a:sysClr val="windowText" lastClr="000000"/>
                </a:solidFill>
                <a:latin typeface="黑体" panose="02010609060101010101" pitchFamily="49" charset="-122"/>
                <a:ea typeface="黑体" panose="02010609060101010101" pitchFamily="49" charset="-122"/>
              </a:rPr>
              <a:t>在通商口岸开设工厂等</a:t>
            </a:r>
            <a:endParaRPr lang="zh-CN" altLang="en-US" sz="2400" b="1" dirty="0">
              <a:solidFill>
                <a:sysClr val="windowText" lastClr="000000"/>
              </a:solidFill>
              <a:latin typeface="黑体" panose="02010609060101010101" pitchFamily="49" charset="-122"/>
              <a:ea typeface="黑体" panose="02010609060101010101" pitchFamily="49" charset="-122"/>
            </a:endParaRPr>
          </a:p>
        </p:txBody>
      </p:sp>
      <p:sp>
        <p:nvSpPr>
          <p:cNvPr id="10" name="文本框 9"/>
          <p:cNvSpPr txBox="1"/>
          <p:nvPr>
            <p:custDataLst>
              <p:tags r:id="rId6"/>
            </p:custDataLst>
          </p:nvPr>
        </p:nvSpPr>
        <p:spPr>
          <a:xfrm>
            <a:off x="6605935" y="1785056"/>
            <a:ext cx="4784147" cy="461665"/>
          </a:xfrm>
          <a:prstGeom prst="rect">
            <a:avLst/>
          </a:prstGeom>
          <a:noFill/>
        </p:spPr>
        <p:txBody>
          <a:bodyPr wrap="square" rtlCol="0">
            <a:spAutoFit/>
          </a:bodyPr>
          <a:lstStyle/>
          <a:p>
            <a:r>
              <a:rPr lang="zh-CN" altLang="en-US" sz="2400" b="1" dirty="0">
                <a:solidFill>
                  <a:srgbClr val="C00000"/>
                </a:solidFill>
                <a:latin typeface="黑体" panose="02010609060101010101" pitchFamily="49" charset="-122"/>
                <a:ea typeface="黑体" panose="02010609060101010101" pitchFamily="49" charset="-122"/>
                <a:cs typeface="楷体" panose="02010609060101010101" charset="-122"/>
              </a:rPr>
              <a:t>严重破坏中国主权,失去更多领土</a:t>
            </a:r>
            <a:endParaRPr lang="zh-CN" altLang="en-US" sz="2400" b="1" dirty="0">
              <a:solidFill>
                <a:srgbClr val="C00000"/>
              </a:solidFill>
              <a:latin typeface="黑体" panose="02010609060101010101" pitchFamily="49" charset="-122"/>
              <a:ea typeface="黑体" panose="02010609060101010101" pitchFamily="49" charset="-122"/>
              <a:cs typeface="楷体" panose="02010609060101010101" charset="-122"/>
            </a:endParaRPr>
          </a:p>
        </p:txBody>
      </p:sp>
      <p:sp>
        <p:nvSpPr>
          <p:cNvPr id="11" name="文本框 10"/>
          <p:cNvSpPr txBox="1"/>
          <p:nvPr>
            <p:custDataLst>
              <p:tags r:id="rId7"/>
            </p:custDataLst>
          </p:nvPr>
        </p:nvSpPr>
        <p:spPr>
          <a:xfrm>
            <a:off x="6669596" y="2779504"/>
            <a:ext cx="4849533" cy="461665"/>
          </a:xfrm>
          <a:prstGeom prst="rect">
            <a:avLst/>
          </a:prstGeom>
          <a:noFill/>
        </p:spPr>
        <p:txBody>
          <a:bodyPr wrap="square" rtlCol="0">
            <a:spAutoFit/>
          </a:bodyPr>
          <a:lstStyle/>
          <a:p>
            <a:r>
              <a:rPr lang="zh-CN" altLang="en-US" sz="2400" b="1" dirty="0">
                <a:solidFill>
                  <a:srgbClr val="C00000"/>
                </a:solidFill>
                <a:latin typeface="黑体" panose="02010609060101010101" pitchFamily="49" charset="-122"/>
                <a:ea typeface="黑体" panose="02010609060101010101" pitchFamily="49" charset="-122"/>
                <a:cs typeface="楷体" panose="02010609060101010101" charset="-122"/>
              </a:rPr>
              <a:t>加重百姓负</a:t>
            </a:r>
            <a:r>
              <a:rPr lang="zh-CN" altLang="en-US" sz="2400" b="1" dirty="0" smtClean="0">
                <a:solidFill>
                  <a:srgbClr val="C00000"/>
                </a:solidFill>
                <a:latin typeface="黑体" panose="02010609060101010101" pitchFamily="49" charset="-122"/>
                <a:ea typeface="黑体" panose="02010609060101010101" pitchFamily="49" charset="-122"/>
                <a:cs typeface="楷体" panose="02010609060101010101" charset="-122"/>
              </a:rPr>
              <a:t>担和清政府的财政危机</a:t>
            </a:r>
            <a:endParaRPr lang="zh-CN" altLang="en-US" sz="2400" b="1" dirty="0">
              <a:solidFill>
                <a:srgbClr val="C00000"/>
              </a:solidFill>
              <a:latin typeface="黑体" panose="02010609060101010101" pitchFamily="49" charset="-122"/>
              <a:ea typeface="黑体" panose="02010609060101010101" pitchFamily="49" charset="-122"/>
              <a:cs typeface="楷体" panose="02010609060101010101" charset="-122"/>
            </a:endParaRPr>
          </a:p>
        </p:txBody>
      </p:sp>
      <p:sp>
        <p:nvSpPr>
          <p:cNvPr id="12" name="文本框 11"/>
          <p:cNvSpPr txBox="1"/>
          <p:nvPr>
            <p:custDataLst>
              <p:tags r:id="rId8"/>
            </p:custDataLst>
          </p:nvPr>
        </p:nvSpPr>
        <p:spPr>
          <a:xfrm>
            <a:off x="6767000" y="3629889"/>
            <a:ext cx="3916380" cy="460375"/>
          </a:xfrm>
          <a:prstGeom prst="rect">
            <a:avLst/>
          </a:prstGeom>
          <a:noFill/>
        </p:spPr>
        <p:txBody>
          <a:bodyPr wrap="square" rtlCol="0">
            <a:spAutoFit/>
          </a:bodyPr>
          <a:lstStyle/>
          <a:p>
            <a:r>
              <a:rPr lang="zh-CN" altLang="en-US" sz="2400" b="1" dirty="0">
                <a:solidFill>
                  <a:srgbClr val="C00000"/>
                </a:solidFill>
                <a:latin typeface="黑体" panose="02010609060101010101" pitchFamily="49" charset="-122"/>
                <a:ea typeface="黑体" panose="02010609060101010101" pitchFamily="49" charset="-122"/>
              </a:rPr>
              <a:t>进一步深入中国腹地</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13" name="文本框 12"/>
          <p:cNvSpPr txBox="1"/>
          <p:nvPr>
            <p:custDataLst>
              <p:tags r:id="rId9"/>
            </p:custDataLst>
          </p:nvPr>
        </p:nvSpPr>
        <p:spPr>
          <a:xfrm>
            <a:off x="6680734" y="4550134"/>
            <a:ext cx="4834453" cy="830997"/>
          </a:xfrm>
          <a:prstGeom prst="rect">
            <a:avLst/>
          </a:prstGeom>
          <a:noFill/>
        </p:spPr>
        <p:txBody>
          <a:bodyPr wrap="square" rtlCol="0">
            <a:spAutoFit/>
          </a:bodyPr>
          <a:lstStyle/>
          <a:p>
            <a:pPr algn="l">
              <a:buClrTx/>
              <a:buSzTx/>
              <a:buFontTx/>
            </a:pPr>
            <a:r>
              <a:rPr lang="zh-CN" altLang="en-US" sz="2400" b="1" dirty="0">
                <a:solidFill>
                  <a:sysClr val="windowText" lastClr="000000"/>
                </a:solidFill>
                <a:latin typeface="黑体" panose="02010609060101010101" pitchFamily="49" charset="-122"/>
                <a:ea typeface="黑体" panose="02010609060101010101" pitchFamily="49" charset="-122"/>
              </a:rPr>
              <a:t>侵略方式</a:t>
            </a:r>
            <a:r>
              <a:rPr lang="zh-CN" altLang="en-US" sz="2400" b="1" dirty="0">
                <a:solidFill>
                  <a:srgbClr val="C00000"/>
                </a:solidFill>
                <a:latin typeface="黑体" panose="02010609060101010101" pitchFamily="49" charset="-122"/>
                <a:ea typeface="黑体" panose="02010609060101010101" pitchFamily="49" charset="-122"/>
              </a:rPr>
              <a:t>由商品输出转为资本输出</a:t>
            </a:r>
            <a:r>
              <a:rPr lang="zh-CN" altLang="en-US" sz="2400" b="1" dirty="0">
                <a:solidFill>
                  <a:sysClr val="windowText" lastClr="000000"/>
                </a:solidFill>
                <a:latin typeface="黑体" panose="02010609060101010101" pitchFamily="49" charset="-122"/>
                <a:ea typeface="黑体" panose="02010609060101010101" pitchFamily="49" charset="-122"/>
              </a:rPr>
              <a:t>，阻碍中国民族资本主义发展。</a:t>
            </a:r>
            <a:endParaRPr lang="zh-CN" altLang="en-US" sz="2400" b="1" dirty="0">
              <a:solidFill>
                <a:sysClr val="windowText" lastClr="000000"/>
              </a:solidFill>
              <a:latin typeface="黑体" panose="02010609060101010101" pitchFamily="49" charset="-122"/>
              <a:ea typeface="黑体" panose="02010609060101010101" pitchFamily="49" charset="-122"/>
            </a:endParaRPr>
          </a:p>
        </p:txBody>
      </p:sp>
      <p:sp>
        <p:nvSpPr>
          <p:cNvPr id="14" name="圆角矩形 13"/>
          <p:cNvSpPr/>
          <p:nvPr>
            <p:custDataLst>
              <p:tags r:id="rId10"/>
            </p:custDataLst>
          </p:nvPr>
        </p:nvSpPr>
        <p:spPr>
          <a:xfrm rot="20193648">
            <a:off x="4180907" y="1430605"/>
            <a:ext cx="3864975" cy="500504"/>
          </a:xfrm>
          <a:prstGeom prst="roundRect">
            <a:avLst>
              <a:gd name="adj" fmla="val 7872"/>
            </a:avLst>
          </a:prstGeom>
          <a:solidFill>
            <a:schemeClr val="accent3">
              <a:lumMod val="60000"/>
              <a:lumOff val="40000"/>
            </a:schemeClr>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nSpc>
                <a:spcPct val="150000"/>
              </a:lnSpc>
            </a:pPr>
            <a:r>
              <a:rPr lang="zh-CN" altLang="en-US" sz="2000" b="1" dirty="0" smtClean="0">
                <a:solidFill>
                  <a:srgbClr val="002060"/>
                </a:solidFill>
                <a:latin typeface="黑体" panose="02010609060101010101" pitchFamily="49" charset="-122"/>
                <a:ea typeface="黑体" panose="02010609060101010101" pitchFamily="49" charset="-122"/>
              </a:rPr>
              <a:t>近代史上台湾与大陆第一次分离</a:t>
            </a:r>
            <a:endParaRPr lang="zh-CN" altLang="en-US" sz="2000" b="1" dirty="0" smtClean="0">
              <a:solidFill>
                <a:srgbClr val="002060"/>
              </a:solidFill>
              <a:latin typeface="黑体" panose="02010609060101010101" pitchFamily="49" charset="-122"/>
              <a:ea typeface="黑体" panose="02010609060101010101" pitchFamily="49" charset="-122"/>
            </a:endParaRPr>
          </a:p>
        </p:txBody>
      </p:sp>
      <p:sp>
        <p:nvSpPr>
          <p:cNvPr id="15" name="圆角矩形 14"/>
          <p:cNvSpPr/>
          <p:nvPr>
            <p:custDataLst>
              <p:tags r:id="rId11"/>
            </p:custDataLst>
          </p:nvPr>
        </p:nvSpPr>
        <p:spPr>
          <a:xfrm rot="20193648">
            <a:off x="4829438" y="2243841"/>
            <a:ext cx="2924766" cy="575429"/>
          </a:xfrm>
          <a:prstGeom prst="roundRect">
            <a:avLst>
              <a:gd name="adj" fmla="val 7872"/>
            </a:avLst>
          </a:prstGeom>
          <a:solidFill>
            <a:schemeClr val="accent3">
              <a:lumMod val="60000"/>
              <a:lumOff val="40000"/>
            </a:schemeClr>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nSpc>
                <a:spcPct val="150000"/>
              </a:lnSpc>
            </a:pPr>
            <a:r>
              <a:rPr lang="zh-CN" altLang="en-US" sz="2000" b="1" dirty="0" smtClean="0">
                <a:solidFill>
                  <a:srgbClr val="002060"/>
                </a:solidFill>
                <a:latin typeface="黑体" panose="02010609060101010101" pitchFamily="49" charset="-122"/>
                <a:ea typeface="黑体" panose="02010609060101010101" pitchFamily="49" charset="-122"/>
              </a:rPr>
              <a:t>一个国家获得赔款最多</a:t>
            </a:r>
            <a:endParaRPr lang="zh-CN" altLang="en-US" sz="2000" b="1" dirty="0" smtClean="0">
              <a:solidFill>
                <a:srgbClr val="002060"/>
              </a:solidFill>
              <a:latin typeface="黑体" panose="02010609060101010101" pitchFamily="49" charset="-122"/>
              <a:ea typeface="黑体" panose="02010609060101010101" pitchFamily="49" charset="-122"/>
            </a:endParaRPr>
          </a:p>
        </p:txBody>
      </p:sp>
      <p:sp>
        <p:nvSpPr>
          <p:cNvPr id="16" name="圆角矩形 15"/>
          <p:cNvSpPr/>
          <p:nvPr/>
        </p:nvSpPr>
        <p:spPr>
          <a:xfrm>
            <a:off x="1780119" y="4608091"/>
            <a:ext cx="4094208" cy="714380"/>
          </a:xfrm>
          <a:prstGeom prst="roundRect">
            <a:avLst/>
          </a:prstGeom>
          <a:noFill/>
          <a:ln w="63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84775" y="2457017"/>
            <a:ext cx="4708477" cy="2862322"/>
          </a:xfrm>
          <a:prstGeom prst="rect">
            <a:avLst/>
          </a:prstGeom>
          <a:solidFill>
            <a:schemeClr val="bg1"/>
          </a:solidFill>
          <a:ln w="38100">
            <a:solidFill>
              <a:schemeClr val="accent1">
                <a:shade val="95000"/>
                <a:satMod val="105000"/>
              </a:schemeClr>
            </a:solidFill>
          </a:ln>
        </p:spPr>
        <p:txBody>
          <a:bodyPr wrap="square">
            <a:spAutoFit/>
          </a:bodyPr>
          <a:lstStyle/>
          <a:p>
            <a:pPr>
              <a:lnSpc>
                <a:spcPct val="150000"/>
              </a:lnSpc>
              <a:buNone/>
            </a:pPr>
            <a:r>
              <a:rPr lang="zh-CN" altLang="en-US" sz="2400" b="1" dirty="0" smtClean="0">
                <a:solidFill>
                  <a:srgbClr val="C00000"/>
                </a:solidFill>
                <a:latin typeface="黑体" panose="02010609060101010101" pitchFamily="49" charset="-122"/>
                <a:ea typeface="黑体" panose="02010609060101010101" pitchFamily="49" charset="-122"/>
              </a:rPr>
              <a:t>商品输出：</a:t>
            </a:r>
            <a:r>
              <a:rPr lang="zh-CN" altLang="en-US" sz="2400" b="1" dirty="0" smtClean="0">
                <a:latin typeface="黑体" panose="02010609060101010101" pitchFamily="49" charset="-122"/>
                <a:ea typeface="黑体" panose="02010609060101010101" pitchFamily="49" charset="-122"/>
              </a:rPr>
              <a:t>这种侵略通常是以暴力战争，打开其他国家或地区的</a:t>
            </a:r>
            <a:r>
              <a:rPr lang="zh-CN" altLang="en-US" sz="2400" b="1" dirty="0" smtClean="0">
                <a:solidFill>
                  <a:srgbClr val="FF0000"/>
                </a:solidFill>
                <a:latin typeface="黑体" panose="02010609060101010101" pitchFamily="49" charset="-122"/>
                <a:ea typeface="黑体" panose="02010609060101010101" pitchFamily="49" charset="-122"/>
              </a:rPr>
              <a:t>市场，进而把自己生产的工业加工品销售到该地，从而获取高额利润</a:t>
            </a:r>
            <a:r>
              <a:rPr lang="zh-CN" altLang="en-US" sz="2400" b="1" dirty="0" smtClean="0">
                <a:latin typeface="黑体" panose="02010609060101010101" pitchFamily="49" charset="-122"/>
                <a:ea typeface="黑体" panose="02010609060101010101" pitchFamily="49" charset="-122"/>
              </a:rPr>
              <a:t>。是</a:t>
            </a:r>
            <a:r>
              <a:rPr lang="zh-CN" altLang="en-US" sz="2400" b="1" dirty="0" smtClean="0">
                <a:solidFill>
                  <a:srgbClr val="FF0000"/>
                </a:solidFill>
                <a:latin typeface="黑体" panose="02010609060101010101" pitchFamily="49" charset="-122"/>
                <a:ea typeface="黑体" panose="02010609060101010101" pitchFamily="49" charset="-122"/>
              </a:rPr>
              <a:t>经济侵略</a:t>
            </a:r>
            <a:r>
              <a:rPr lang="zh-CN" altLang="en-US" sz="2400" b="1" dirty="0" smtClean="0">
                <a:latin typeface="黑体" panose="02010609060101010101" pitchFamily="49" charset="-122"/>
                <a:ea typeface="黑体" panose="02010609060101010101" pitchFamily="49" charset="-122"/>
              </a:rPr>
              <a:t>的一种方式。</a:t>
            </a:r>
            <a:endParaRPr lang="zh-CN" altLang="en-US" sz="2400" b="1" dirty="0">
              <a:latin typeface="黑体" panose="02010609060101010101" pitchFamily="49" charset="-122"/>
              <a:ea typeface="黑体" panose="02010609060101010101" pitchFamily="49" charset="-122"/>
            </a:endParaRPr>
          </a:p>
        </p:txBody>
      </p:sp>
      <p:sp>
        <p:nvSpPr>
          <p:cNvPr id="18" name="矩形 17"/>
          <p:cNvSpPr/>
          <p:nvPr/>
        </p:nvSpPr>
        <p:spPr>
          <a:xfrm>
            <a:off x="6442395" y="2457017"/>
            <a:ext cx="5313507" cy="2862322"/>
          </a:xfrm>
          <a:prstGeom prst="rect">
            <a:avLst/>
          </a:prstGeom>
          <a:solidFill>
            <a:schemeClr val="bg1"/>
          </a:solidFill>
          <a:ln w="38100">
            <a:solidFill>
              <a:schemeClr val="accent1">
                <a:shade val="95000"/>
                <a:satMod val="105000"/>
              </a:schemeClr>
            </a:solidFill>
          </a:ln>
        </p:spPr>
        <p:txBody>
          <a:bodyPr wrap="square">
            <a:spAutoFit/>
          </a:bodyPr>
          <a:lstStyle/>
          <a:p>
            <a:pPr>
              <a:lnSpc>
                <a:spcPct val="150000"/>
              </a:lnSpc>
              <a:buNone/>
            </a:pPr>
            <a:r>
              <a:rPr lang="zh-CN" altLang="en-US" sz="2400" b="1" dirty="0" smtClean="0">
                <a:solidFill>
                  <a:srgbClr val="C00000"/>
                </a:solidFill>
                <a:latin typeface="黑体" panose="02010609060101010101" pitchFamily="49" charset="-122"/>
                <a:ea typeface="黑体" panose="02010609060101010101" pitchFamily="49" charset="-122"/>
              </a:rPr>
              <a:t>资本输出：</a:t>
            </a:r>
            <a:r>
              <a:rPr lang="zh-CN" altLang="en-US" sz="2400" b="1" dirty="0" smtClean="0">
                <a:latin typeface="黑体" panose="02010609060101010101" pitchFamily="49" charset="-122"/>
                <a:ea typeface="黑体" panose="02010609060101010101" pitchFamily="49" charset="-122"/>
              </a:rPr>
              <a:t>是指资本主义国家用</a:t>
            </a:r>
            <a:r>
              <a:rPr lang="zh-CN" altLang="en-US" sz="2400" b="1" dirty="0" smtClean="0">
                <a:solidFill>
                  <a:srgbClr val="FF0000"/>
                </a:solidFill>
                <a:latin typeface="黑体" panose="02010609060101010101" pitchFamily="49" charset="-122"/>
                <a:ea typeface="黑体" panose="02010609060101010101" pitchFamily="49" charset="-122"/>
              </a:rPr>
              <a:t>多余的资金向其他国家投资或贷款，来获得高额利润进而达到通过资本控制殖民地或半殖民地国家经济发展的目的</a:t>
            </a:r>
            <a:r>
              <a:rPr lang="zh-CN" altLang="en-US" sz="2400" b="1" dirty="0" smtClean="0">
                <a:latin typeface="黑体" panose="02010609060101010101" pitchFamily="49" charset="-122"/>
                <a:ea typeface="黑体" panose="02010609060101010101" pitchFamily="49" charset="-122"/>
              </a:rPr>
              <a:t>；是</a:t>
            </a:r>
            <a:r>
              <a:rPr lang="zh-CN" altLang="en-US" sz="2400" b="1" dirty="0" smtClean="0">
                <a:solidFill>
                  <a:srgbClr val="FF0000"/>
                </a:solidFill>
                <a:latin typeface="黑体" panose="02010609060101010101" pitchFamily="49" charset="-122"/>
                <a:ea typeface="黑体" panose="02010609060101010101" pitchFamily="49" charset="-122"/>
              </a:rPr>
              <a:t>经济侵略</a:t>
            </a:r>
            <a:r>
              <a:rPr lang="zh-CN" altLang="en-US" sz="2400" b="1" dirty="0" smtClean="0">
                <a:latin typeface="黑体" panose="02010609060101010101" pitchFamily="49" charset="-122"/>
                <a:ea typeface="黑体" panose="02010609060101010101" pitchFamily="49" charset="-122"/>
              </a:rPr>
              <a:t>的一种方式。</a:t>
            </a:r>
            <a:endParaRPr lang="en-US" altLang="zh-CN" sz="2400" b="1" dirty="0" smtClean="0">
              <a:latin typeface="黑体" panose="02010609060101010101" pitchFamily="49" charset="-122"/>
              <a:ea typeface="黑体" panose="02010609060101010101" pitchFamily="49" charset="-122"/>
            </a:endParaRPr>
          </a:p>
        </p:txBody>
      </p:sp>
      <p:sp>
        <p:nvSpPr>
          <p:cNvPr id="33" name="文本框 14"/>
          <p:cNvSpPr txBox="1"/>
          <p:nvPr>
            <p:custDataLst>
              <p:tags r:id="rId12"/>
            </p:custDataLst>
          </p:nvPr>
        </p:nvSpPr>
        <p:spPr>
          <a:xfrm>
            <a:off x="504968" y="5425155"/>
            <a:ext cx="11273050" cy="953135"/>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defPPr>
              <a:defRPr lang="zh-CN"/>
            </a:defPPr>
            <a:lvl1pPr>
              <a:defRPr sz="2800" b="1">
                <a:solidFill>
                  <a:srgbClr val="C00000"/>
                </a:solidFill>
                <a:latin typeface="楷体" panose="02010609060101010101" charset="-122"/>
                <a:ea typeface="楷体" panose="02010609060101010101" charset="-122"/>
              </a:defRPr>
            </a:lvl1pPr>
          </a:lstStyle>
          <a:p>
            <a:r>
              <a:rPr lang="zh-CN" altLang="en-US" dirty="0">
                <a:solidFill>
                  <a:schemeClr val="tx1"/>
                </a:solidFill>
                <a:latin typeface="黑体" panose="02010609060101010101" pitchFamily="49" charset="-122"/>
                <a:ea typeface="黑体" panose="02010609060101010101" pitchFamily="49" charset="-122"/>
                <a:sym typeface="+mn-ea"/>
              </a:rPr>
              <a:t>①</a:t>
            </a:r>
            <a:r>
              <a:rPr lang="en-US" altLang="zh-CN" dirty="0" err="1">
                <a:solidFill>
                  <a:schemeClr val="tx1"/>
                </a:solidFill>
                <a:latin typeface="黑体" panose="02010609060101010101" pitchFamily="49" charset="-122"/>
                <a:ea typeface="黑体" panose="02010609060101010101" pitchFamily="49" charset="-122"/>
                <a:sym typeface="+mn-ea"/>
              </a:rPr>
              <a:t>使外国侵略势力进一步深入中国腹地，</a:t>
            </a:r>
            <a:r>
              <a:rPr lang="en-US" altLang="zh-CN" dirty="0" err="1">
                <a:latin typeface="黑体" panose="02010609060101010101" pitchFamily="49" charset="-122"/>
                <a:ea typeface="黑体" panose="02010609060101010101" pitchFamily="49" charset="-122"/>
                <a:sym typeface="+mn-ea"/>
              </a:rPr>
              <a:t>大大加深了中国的半殖民地化程度</a:t>
            </a:r>
            <a:r>
              <a:rPr lang="zh-CN" altLang="en-US" dirty="0">
                <a:latin typeface="黑体" panose="02010609060101010101" pitchFamily="49" charset="-122"/>
                <a:ea typeface="黑体" panose="02010609060101010101" pitchFamily="49" charset="-122"/>
                <a:sym typeface="+mn-ea"/>
              </a:rPr>
              <a:t>。</a:t>
            </a:r>
            <a:endParaRPr lang="en-US" altLang="zh-CN" dirty="0">
              <a:latin typeface="黑体" panose="02010609060101010101" pitchFamily="49" charset="-122"/>
              <a:ea typeface="黑体" panose="02010609060101010101" pitchFamily="49" charset="-122"/>
              <a:sym typeface="+mn-ea"/>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80">
                                          <p:stCondLst>
                                            <p:cond delay="0"/>
                                          </p:stCondLst>
                                        </p:cTn>
                                        <p:tgtEl>
                                          <p:spTgt spid="14"/>
                                        </p:tgtEl>
                                      </p:cBhvr>
                                    </p:animEffect>
                                    <p:anim calcmode="lin" valueType="num">
                                      <p:cBhvr>
                                        <p:cTn id="1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8" dur="26">
                                          <p:stCondLst>
                                            <p:cond delay="650"/>
                                          </p:stCondLst>
                                        </p:cTn>
                                        <p:tgtEl>
                                          <p:spTgt spid="14"/>
                                        </p:tgtEl>
                                      </p:cBhvr>
                                      <p:to x="100000" y="60000"/>
                                    </p:animScale>
                                    <p:animScale>
                                      <p:cBhvr>
                                        <p:cTn id="19" dur="166" decel="50000">
                                          <p:stCondLst>
                                            <p:cond delay="676"/>
                                          </p:stCondLst>
                                        </p:cTn>
                                        <p:tgtEl>
                                          <p:spTgt spid="14"/>
                                        </p:tgtEl>
                                      </p:cBhvr>
                                      <p:to x="100000" y="100000"/>
                                    </p:animScale>
                                    <p:animScale>
                                      <p:cBhvr>
                                        <p:cTn id="20" dur="26">
                                          <p:stCondLst>
                                            <p:cond delay="1312"/>
                                          </p:stCondLst>
                                        </p:cTn>
                                        <p:tgtEl>
                                          <p:spTgt spid="14"/>
                                        </p:tgtEl>
                                      </p:cBhvr>
                                      <p:to x="100000" y="80000"/>
                                    </p:animScale>
                                    <p:animScale>
                                      <p:cBhvr>
                                        <p:cTn id="21" dur="166" decel="50000">
                                          <p:stCondLst>
                                            <p:cond delay="1338"/>
                                          </p:stCondLst>
                                        </p:cTn>
                                        <p:tgtEl>
                                          <p:spTgt spid="14"/>
                                        </p:tgtEl>
                                      </p:cBhvr>
                                      <p:to x="100000" y="100000"/>
                                    </p:animScale>
                                    <p:animScale>
                                      <p:cBhvr>
                                        <p:cTn id="22" dur="26">
                                          <p:stCondLst>
                                            <p:cond delay="1642"/>
                                          </p:stCondLst>
                                        </p:cTn>
                                        <p:tgtEl>
                                          <p:spTgt spid="14"/>
                                        </p:tgtEl>
                                      </p:cBhvr>
                                      <p:to x="100000" y="90000"/>
                                    </p:animScale>
                                    <p:animScale>
                                      <p:cBhvr>
                                        <p:cTn id="23" dur="166" decel="50000">
                                          <p:stCondLst>
                                            <p:cond delay="1668"/>
                                          </p:stCondLst>
                                        </p:cTn>
                                        <p:tgtEl>
                                          <p:spTgt spid="14"/>
                                        </p:tgtEl>
                                      </p:cBhvr>
                                      <p:to x="100000" y="100000"/>
                                    </p:animScale>
                                    <p:animScale>
                                      <p:cBhvr>
                                        <p:cTn id="24" dur="26">
                                          <p:stCondLst>
                                            <p:cond delay="1808"/>
                                          </p:stCondLst>
                                        </p:cTn>
                                        <p:tgtEl>
                                          <p:spTgt spid="14"/>
                                        </p:tgtEl>
                                      </p:cBhvr>
                                      <p:to x="100000" y="95000"/>
                                    </p:animScale>
                                    <p:animScale>
                                      <p:cBhvr>
                                        <p:cTn id="25" dur="166" decel="50000">
                                          <p:stCondLst>
                                            <p:cond delay="1834"/>
                                          </p:stCondLst>
                                        </p:cTn>
                                        <p:tgtEl>
                                          <p:spTgt spid="14"/>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ppt_x"/>
                                          </p:val>
                                        </p:tav>
                                        <p:tav tm="100000">
                                          <p:val>
                                            <p:strVal val="#ppt_x"/>
                                          </p:val>
                                        </p:tav>
                                      </p:tavLst>
                                    </p:anim>
                                    <p:anim calcmode="lin" valueType="num">
                                      <p:cBhvr additive="base">
                                        <p:cTn id="3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linds(horizontal)">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dissolv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 calcmode="lin" valueType="num">
                                      <p:cBhvr additive="base">
                                        <p:cTn id="50" dur="500" fill="hold"/>
                                        <p:tgtEl>
                                          <p:spTgt spid="13"/>
                                        </p:tgtEl>
                                        <p:attrNameLst>
                                          <p:attrName>ppt_x</p:attrName>
                                        </p:attrNameLst>
                                      </p:cBhvr>
                                      <p:tavLst>
                                        <p:tav tm="0">
                                          <p:val>
                                            <p:strVal val="#ppt_x"/>
                                          </p:val>
                                        </p:tav>
                                        <p:tav tm="100000">
                                          <p:val>
                                            <p:strVal val="#ppt_x"/>
                                          </p:val>
                                        </p:tav>
                                      </p:tavLst>
                                    </p:anim>
                                    <p:anim calcmode="lin" valueType="num">
                                      <p:cBhvr additive="base">
                                        <p:cTn id="5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dissolv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dissolve">
                                      <p:cBhvr>
                                        <p:cTn id="61" dur="500"/>
                                        <p:tgtEl>
                                          <p:spTgt spid="18"/>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xit" presetSubtype="0" fill="hold" grpId="1" nodeType="clickEffect">
                                  <p:stCondLst>
                                    <p:cond delay="0"/>
                                  </p:stCondLst>
                                  <p:childTnLst>
                                    <p:animEffect transition="out" filter="dissolve">
                                      <p:cBhvr>
                                        <p:cTn id="65" dur="500"/>
                                        <p:tgtEl>
                                          <p:spTgt spid="17"/>
                                        </p:tgtEl>
                                      </p:cBhvr>
                                    </p:animEffect>
                                    <p:set>
                                      <p:cBhvr>
                                        <p:cTn id="66" dur="1" fill="hold">
                                          <p:stCondLst>
                                            <p:cond delay="499"/>
                                          </p:stCondLst>
                                        </p:cTn>
                                        <p:tgtEl>
                                          <p:spTgt spid="17"/>
                                        </p:tgtEl>
                                        <p:attrNameLst>
                                          <p:attrName>style.visibility</p:attrName>
                                        </p:attrNameLst>
                                      </p:cBhvr>
                                      <p:to>
                                        <p:strVal val="hidden"/>
                                      </p:to>
                                    </p:set>
                                  </p:childTnLst>
                                </p:cTn>
                              </p:par>
                              <p:par>
                                <p:cTn id="67" presetID="9" presetClass="exit" presetSubtype="0" fill="hold" grpId="1" nodeType="withEffect">
                                  <p:stCondLst>
                                    <p:cond delay="0"/>
                                  </p:stCondLst>
                                  <p:childTnLst>
                                    <p:animEffect transition="out" filter="dissolve">
                                      <p:cBhvr>
                                        <p:cTn id="68" dur="500"/>
                                        <p:tgtEl>
                                          <p:spTgt spid="18"/>
                                        </p:tgtEl>
                                      </p:cBhvr>
                                    </p:animEffect>
                                    <p:set>
                                      <p:cBhvr>
                                        <p:cTn id="69" dur="1" fill="hold">
                                          <p:stCondLst>
                                            <p:cond delay="499"/>
                                          </p:stCondLst>
                                        </p:cTn>
                                        <p:tgtEl>
                                          <p:spTgt spid="18"/>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2" presetClass="entr" presetSubtype="4"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anim calcmode="lin" valueType="num">
                                      <p:cBhvr additive="base">
                                        <p:cTn id="74" dur="500"/>
                                        <p:tgtEl>
                                          <p:spTgt spid="33"/>
                                        </p:tgtEl>
                                        <p:attrNameLst>
                                          <p:attrName>ppt_y</p:attrName>
                                        </p:attrNameLst>
                                      </p:cBhvr>
                                      <p:tavLst>
                                        <p:tav tm="0">
                                          <p:val>
                                            <p:strVal val="#ppt_y+#ppt_h*1.125000"/>
                                          </p:val>
                                        </p:tav>
                                        <p:tav tm="100000">
                                          <p:val>
                                            <p:strVal val="#ppt_y"/>
                                          </p:val>
                                        </p:tav>
                                      </p:tavLst>
                                    </p:anim>
                                    <p:animEffect transition="in" filter="wipe(up)">
                                      <p:cBhvr>
                                        <p:cTn id="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animBg="1"/>
      <p:bldP spid="17" grpId="0" animBg="1"/>
      <p:bldP spid="17" grpId="1" animBg="1"/>
      <p:bldP spid="18" grpId="0" animBg="1"/>
      <p:bldP spid="18" grpId="1" animBg="1"/>
      <p:bldP spid="3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0376" y="4269838"/>
            <a:ext cx="11341289" cy="1200329"/>
          </a:xfrm>
          <a:prstGeom prst="rect">
            <a:avLst/>
          </a:prstGeom>
        </p:spPr>
        <p:txBody>
          <a:bodyPr wrap="square">
            <a:spAutoFit/>
          </a:bodyPr>
          <a:lstStyle/>
          <a:p>
            <a:pPr>
              <a:lnSpc>
                <a:spcPct val="150000"/>
              </a:lnSpc>
            </a:pPr>
            <a:r>
              <a:rPr lang="zh-CN" altLang="en-US" sz="2400" b="1" dirty="0" smtClean="0">
                <a:solidFill>
                  <a:srgbClr val="002060"/>
                </a:solidFill>
                <a:latin typeface="黑体" panose="02010609060101010101" pitchFamily="49" charset="-122"/>
                <a:ea typeface="黑体" panose="02010609060101010101" pitchFamily="49" charset="-122"/>
              </a:rPr>
              <a:t>  </a:t>
            </a:r>
            <a:r>
              <a:rPr lang="zh-CN" altLang="en-US" sz="2400" dirty="0" smtClean="0">
                <a:solidFill>
                  <a:srgbClr val="002060"/>
                </a:solidFill>
                <a:latin typeface="黑体" panose="02010609060101010101" pitchFamily="49" charset="-122"/>
                <a:ea typeface="黑体" panose="02010609060101010101" pitchFamily="49" charset="-122"/>
              </a:rPr>
              <a:t>材料二   </a:t>
            </a:r>
            <a:r>
              <a:rPr lang="zh-CN" altLang="zh-CN" sz="2400" dirty="0" smtClean="0">
                <a:solidFill>
                  <a:srgbClr val="002060"/>
                </a:solidFill>
                <a:latin typeface="黑体" panose="02010609060101010101" pitchFamily="49" charset="-122"/>
                <a:ea typeface="黑体" panose="02010609060101010101" pitchFamily="49" charset="-122"/>
              </a:rPr>
              <a:t>梁启超对1894年甲午战争有过入木三分的评论：“吾国四千年大梦之唤醒，实自甲午战败割台湾，偿二百兆始”。</a:t>
            </a:r>
            <a:endParaRPr lang="en-US" altLang="zh-CN" sz="2400" dirty="0" smtClean="0">
              <a:solidFill>
                <a:srgbClr val="002060"/>
              </a:solidFill>
              <a:latin typeface="黑体" panose="02010609060101010101" pitchFamily="49" charset="-122"/>
              <a:ea typeface="黑体" panose="02010609060101010101" pitchFamily="49" charset="-122"/>
            </a:endParaRPr>
          </a:p>
        </p:txBody>
      </p:sp>
      <p:sp>
        <p:nvSpPr>
          <p:cNvPr id="7" name="文本框 5"/>
          <p:cNvSpPr txBox="1"/>
          <p:nvPr>
            <p:custDataLst>
              <p:tags r:id="rId1"/>
            </p:custDataLst>
          </p:nvPr>
        </p:nvSpPr>
        <p:spPr>
          <a:xfrm>
            <a:off x="382136" y="1541685"/>
            <a:ext cx="11395881" cy="1938992"/>
          </a:xfrm>
          <a:prstGeom prst="rect">
            <a:avLst/>
          </a:prstGeom>
          <a:noFill/>
          <a:ln w="9525">
            <a:noFill/>
          </a:ln>
        </p:spPr>
        <p:txBody>
          <a:bodyPr wrap="square" anchor="t" anchorCtr="0">
            <a:spAutoFit/>
          </a:bodyPr>
          <a:lstStyle/>
          <a:p>
            <a:pPr indent="457200"/>
            <a:r>
              <a:rPr lang="zh-CN" altLang="en-US" sz="2400" dirty="0" smtClean="0">
                <a:solidFill>
                  <a:srgbClr val="002060"/>
                </a:solidFill>
                <a:latin typeface="黑体" panose="02010609060101010101" pitchFamily="49" charset="-122"/>
                <a:ea typeface="黑体" panose="02010609060101010101" pitchFamily="49" charset="-122"/>
              </a:rPr>
              <a:t>材料一   从</a:t>
            </a:r>
            <a:r>
              <a:rPr lang="zh-CN" altLang="en-US" sz="2400" dirty="0">
                <a:solidFill>
                  <a:srgbClr val="002060"/>
                </a:solidFill>
                <a:latin typeface="黑体" panose="02010609060101010101" pitchFamily="49" charset="-122"/>
                <a:ea typeface="黑体" panose="02010609060101010101" pitchFamily="49" charset="-122"/>
              </a:rPr>
              <a:t>资本输出方式来看，列强由商品输出为主变为资本输出为主。从分割中国权益来看，列强掀起了瓜分中国的狂潮，加剧了中国的民族灾难和民族危机。因此，这些特点无不体现了帝国主义国家资本输出和瓜分世界的要求，所以《马关条约》的签订使标志着列强侵华进入新阶段。</a:t>
            </a:r>
            <a:endParaRPr lang="zh-CN" altLang="en-US" sz="2400" dirty="0">
              <a:solidFill>
                <a:srgbClr val="002060"/>
              </a:solidFill>
              <a:latin typeface="黑体" panose="02010609060101010101" pitchFamily="49" charset="-122"/>
              <a:ea typeface="黑体" panose="02010609060101010101" pitchFamily="49" charset="-122"/>
            </a:endParaRPr>
          </a:p>
          <a:p>
            <a:pPr indent="457200"/>
            <a:r>
              <a:rPr lang="en-US" altLang="zh-CN" sz="2400" dirty="0" smtClean="0">
                <a:solidFill>
                  <a:srgbClr val="002060"/>
                </a:solidFill>
                <a:latin typeface="黑体" panose="02010609060101010101" pitchFamily="49" charset="-122"/>
                <a:ea typeface="黑体" panose="02010609060101010101" pitchFamily="49" charset="-122"/>
              </a:rPr>
              <a:t>            ——</a:t>
            </a:r>
            <a:r>
              <a:rPr lang="zh-CN" altLang="en-US" sz="2400" dirty="0">
                <a:solidFill>
                  <a:srgbClr val="002060"/>
                </a:solidFill>
                <a:latin typeface="黑体" panose="02010609060101010101" pitchFamily="49" charset="-122"/>
                <a:ea typeface="黑体" panose="02010609060101010101" pitchFamily="49" charset="-122"/>
              </a:rPr>
              <a:t>薛小荣《甲午战争暨〈马关条约〉与中外条约关系的变化》</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8" name="TextBox 7"/>
          <p:cNvSpPr txBox="1"/>
          <p:nvPr/>
        </p:nvSpPr>
        <p:spPr>
          <a:xfrm>
            <a:off x="545911" y="955343"/>
            <a:ext cx="11004936" cy="523220"/>
          </a:xfrm>
          <a:prstGeom prst="rect">
            <a:avLst/>
          </a:prstGeom>
          <a:noFill/>
        </p:spPr>
        <p:txBody>
          <a:bodyPr wrap="none" rtlCol="0">
            <a:spAutoFit/>
          </a:bodyPr>
          <a:lstStyle/>
          <a:p>
            <a:r>
              <a:rPr lang="zh-CN" altLang="en-US" sz="2800" b="1" dirty="0" smtClean="0">
                <a:solidFill>
                  <a:srgbClr val="002060"/>
                </a:solidFill>
                <a:latin typeface="黑体" panose="02010609060101010101" pitchFamily="49" charset="-122"/>
                <a:ea typeface="黑体" panose="02010609060101010101" pitchFamily="49" charset="-122"/>
              </a:rPr>
              <a:t>合作探究：依据下列材料分析甲午中日战争对中国产生了哪些影响？</a:t>
            </a:r>
            <a:endParaRPr lang="zh-CN" altLang="en-US" sz="2800" b="1" dirty="0">
              <a:solidFill>
                <a:srgbClr val="002060"/>
              </a:solidFill>
              <a:latin typeface="黑体" panose="02010609060101010101" pitchFamily="49" charset="-122"/>
              <a:ea typeface="黑体" panose="02010609060101010101" pitchFamily="49" charset="-122"/>
            </a:endParaRPr>
          </a:p>
        </p:txBody>
      </p:sp>
      <p:sp>
        <p:nvSpPr>
          <p:cNvPr id="9" name="矩形 8"/>
          <p:cNvSpPr/>
          <p:nvPr/>
        </p:nvSpPr>
        <p:spPr>
          <a:xfrm>
            <a:off x="1255594" y="5341509"/>
            <a:ext cx="11880849" cy="461665"/>
          </a:xfrm>
          <a:prstGeom prst="rect">
            <a:avLst/>
          </a:prstGeom>
        </p:spPr>
        <p:txBody>
          <a:bodyPr wrap="square">
            <a:spAutoFit/>
          </a:bodyPr>
          <a:lstStyle/>
          <a:p>
            <a:pPr lvl="0"/>
            <a:endParaRPr lang="zh-CN" altLang="en-US" sz="2400" dirty="0">
              <a:latin typeface="宋体" panose="02010600030101010101" pitchFamily="2" charset="-122"/>
              <a:ea typeface="宋体" panose="02010600030101010101" pitchFamily="2" charset="-122"/>
            </a:endParaRPr>
          </a:p>
        </p:txBody>
      </p:sp>
      <p:sp>
        <p:nvSpPr>
          <p:cNvPr id="10" name="文本框 14"/>
          <p:cNvSpPr txBox="1"/>
          <p:nvPr>
            <p:custDataLst>
              <p:tags r:id="rId2"/>
            </p:custDataLst>
          </p:nvPr>
        </p:nvSpPr>
        <p:spPr>
          <a:xfrm>
            <a:off x="600501" y="3465756"/>
            <a:ext cx="10963701" cy="954107"/>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defPPr>
              <a:defRPr lang="zh-CN"/>
            </a:defPPr>
            <a:lvl1pPr>
              <a:defRPr sz="2800" b="1">
                <a:solidFill>
                  <a:srgbClr val="C00000"/>
                </a:solidFill>
                <a:latin typeface="楷体" panose="02010609060101010101" charset="-122"/>
                <a:ea typeface="楷体" panose="02010609060101010101" charset="-122"/>
              </a:defRPr>
            </a:lvl1pPr>
          </a:lstStyle>
          <a:p>
            <a:pPr lvl="0"/>
            <a:r>
              <a:rPr lang="zh-CN" altLang="en-US" dirty="0" smtClean="0">
                <a:solidFill>
                  <a:schemeClr val="tx1"/>
                </a:solidFill>
                <a:latin typeface="黑体" panose="02010609060101010101" pitchFamily="49" charset="-122"/>
                <a:ea typeface="黑体" panose="02010609060101010101" pitchFamily="49" charset="-122"/>
                <a:sym typeface="+mn-ea"/>
              </a:rPr>
              <a:t>②列强侵华进入新阶段。经济上，列强由商品输出为主变为资本输出为主；政治上，列强掀起了瓜分中国的狂潮，</a:t>
            </a:r>
            <a:r>
              <a:rPr lang="zh-CN" altLang="en-US" dirty="0" smtClean="0">
                <a:latin typeface="黑体" panose="02010609060101010101" pitchFamily="49" charset="-122"/>
                <a:ea typeface="黑体" panose="02010609060101010101" pitchFamily="49" charset="-122"/>
                <a:sym typeface="宋体" panose="02010600030101010101" pitchFamily="2" charset="-122"/>
              </a:rPr>
              <a:t>民族危机空前严重。</a:t>
            </a:r>
            <a:endParaRPr lang="zh-CN" altLang="en-US" dirty="0" smtClean="0">
              <a:latin typeface="黑体" panose="02010609060101010101" pitchFamily="49" charset="-122"/>
              <a:ea typeface="黑体" panose="02010609060101010101" pitchFamily="49" charset="-122"/>
              <a:sym typeface="+mn-ea"/>
            </a:endParaRPr>
          </a:p>
        </p:txBody>
      </p:sp>
      <p:sp>
        <p:nvSpPr>
          <p:cNvPr id="11" name="文本框 14"/>
          <p:cNvSpPr txBox="1"/>
          <p:nvPr>
            <p:custDataLst>
              <p:tags r:id="rId3"/>
            </p:custDataLst>
          </p:nvPr>
        </p:nvSpPr>
        <p:spPr>
          <a:xfrm>
            <a:off x="630737" y="5404999"/>
            <a:ext cx="10920109" cy="954107"/>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defPPr>
              <a:defRPr lang="zh-CN"/>
            </a:defPPr>
            <a:lvl1pPr>
              <a:defRPr sz="2800" b="1">
                <a:solidFill>
                  <a:srgbClr val="C00000"/>
                </a:solidFill>
                <a:latin typeface="楷体" panose="02010609060101010101" charset="-122"/>
                <a:ea typeface="楷体" panose="02010609060101010101" charset="-122"/>
              </a:defRPr>
            </a:lvl1pPr>
          </a:lstStyle>
          <a:p>
            <a:pPr lvl="0"/>
            <a:r>
              <a:rPr lang="zh-CN" altLang="en-US" dirty="0" smtClean="0">
                <a:solidFill>
                  <a:schemeClr val="tx1"/>
                </a:solidFill>
                <a:latin typeface="黑体" panose="02010609060101010101" pitchFamily="49" charset="-122"/>
                <a:ea typeface="黑体" panose="02010609060101010101" pitchFamily="49" charset="-122"/>
                <a:sym typeface="+mn-ea"/>
              </a:rPr>
              <a:t>③</a:t>
            </a:r>
            <a:r>
              <a:rPr lang="zh-CN" altLang="zh-CN" dirty="0" smtClean="0">
                <a:latin typeface="黑体" panose="02010609060101010101" pitchFamily="49" charset="-122"/>
                <a:ea typeface="黑体" panose="02010609060101010101" pitchFamily="49" charset="-122"/>
                <a:sym typeface="+mn-ea"/>
              </a:rPr>
              <a:t>推动了中华民族的觉醒，</a:t>
            </a:r>
            <a:r>
              <a:rPr lang="zh-CN" altLang="zh-CN" dirty="0" smtClean="0">
                <a:solidFill>
                  <a:schemeClr val="tx1"/>
                </a:solidFill>
                <a:latin typeface="黑体" panose="02010609060101010101" pitchFamily="49" charset="-122"/>
                <a:ea typeface="黑体" panose="02010609060101010101" pitchFamily="49" charset="-122"/>
                <a:sym typeface="+mn-ea"/>
              </a:rPr>
              <a:t>为了挽救民族危亡，中国各个阶层掀起了救亡图存运动的高潮</a:t>
            </a:r>
            <a:endParaRPr lang="zh-CN" altLang="en-US" dirty="0" smtClean="0">
              <a:solidFill>
                <a:schemeClr val="tx1"/>
              </a:solidFill>
              <a:latin typeface="黑体" panose="02010609060101010101" pitchFamily="49" charset="-122"/>
              <a:ea typeface="黑体" panose="02010609060101010101" pitchFamily="49" charset="-122"/>
              <a:sym typeface="+mn-ea"/>
            </a:endParaRPr>
          </a:p>
        </p:txBody>
      </p:sp>
      <p:sp>
        <p:nvSpPr>
          <p:cNvPr id="12" name="矩形 11"/>
          <p:cNvSpPr/>
          <p:nvPr/>
        </p:nvSpPr>
        <p:spPr>
          <a:xfrm>
            <a:off x="4338289" y="106941"/>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析战争影响</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up)">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custDataLst>
              <p:tags r:id="rId1"/>
            </p:custDataLst>
          </p:nvPr>
        </p:nvPicPr>
        <p:blipFill>
          <a:blip r:embed="rId2" cstate="print">
            <a:extLst>
              <a:ext uri="{28A0092B-C50C-407E-A947-70E740481C1C}">
                <a14:useLocalDpi xmlns:a14="http://schemas.microsoft.com/office/drawing/2010/main" val="0"/>
              </a:ext>
            </a:extLst>
          </a:blip>
          <a:srcRect t="10294" b="12019"/>
          <a:stretch>
            <a:fillRect/>
          </a:stretch>
        </p:blipFill>
        <p:spPr bwMode="auto">
          <a:xfrm>
            <a:off x="712707" y="1121751"/>
            <a:ext cx="3944620" cy="5247640"/>
          </a:xfrm>
          <a:prstGeom prst="rect">
            <a:avLst/>
          </a:prstGeom>
          <a:ln w="12700" cap="sq">
            <a:solidFill>
              <a:srgbClr val="000000"/>
            </a:solidFill>
            <a:prstDash val="solid"/>
            <a:miter lim="800000"/>
            <a:headEnd/>
            <a:tailEnd/>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圆角矩形标注 3"/>
          <p:cNvSpPr/>
          <p:nvPr>
            <p:custDataLst>
              <p:tags r:id="rId3"/>
            </p:custDataLst>
          </p:nvPr>
        </p:nvSpPr>
        <p:spPr>
          <a:xfrm>
            <a:off x="1339677" y="3952431"/>
            <a:ext cx="891807" cy="297611"/>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pPr algn="ctr"/>
            <a:r>
              <a:rPr lang="zh-CN" altLang="en-US" sz="1600" dirty="0">
                <a:latin typeface="黑体" panose="02010609060101010101" pitchFamily="49" charset="-122"/>
                <a:ea typeface="黑体" panose="02010609060101010101" pitchFamily="49" charset="-122"/>
              </a:rPr>
              <a:t>清政府</a:t>
            </a:r>
            <a:endParaRPr lang="zh-CN" altLang="en-US" sz="1600" dirty="0">
              <a:latin typeface="黑体" panose="02010609060101010101" pitchFamily="49" charset="-122"/>
              <a:ea typeface="黑体" panose="02010609060101010101" pitchFamily="49" charset="-122"/>
            </a:endParaRPr>
          </a:p>
        </p:txBody>
      </p:sp>
      <p:sp>
        <p:nvSpPr>
          <p:cNvPr id="5" name="圆角矩形标注 4"/>
          <p:cNvSpPr/>
          <p:nvPr>
            <p:custDataLst>
              <p:tags r:id="rId4"/>
            </p:custDataLst>
          </p:nvPr>
        </p:nvSpPr>
        <p:spPr>
          <a:xfrm>
            <a:off x="2390307" y="2518928"/>
            <a:ext cx="665001" cy="225428"/>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r>
              <a:rPr lang="zh-CN" altLang="en-US" sz="1600" dirty="0">
                <a:latin typeface="黑体" panose="02010609060101010101" pitchFamily="49" charset="-122"/>
                <a:ea typeface="黑体" panose="02010609060101010101" pitchFamily="49" charset="-122"/>
              </a:rPr>
              <a:t>俄国</a:t>
            </a:r>
            <a:endParaRPr lang="zh-CN" altLang="en-US" sz="1600" dirty="0">
              <a:latin typeface="黑体" panose="02010609060101010101" pitchFamily="49" charset="-122"/>
              <a:ea typeface="黑体" panose="02010609060101010101" pitchFamily="49" charset="-122"/>
            </a:endParaRPr>
          </a:p>
        </p:txBody>
      </p:sp>
      <p:sp>
        <p:nvSpPr>
          <p:cNvPr id="6" name="圆角矩形标注 5"/>
          <p:cNvSpPr/>
          <p:nvPr>
            <p:custDataLst>
              <p:tags r:id="rId5"/>
            </p:custDataLst>
          </p:nvPr>
        </p:nvSpPr>
        <p:spPr>
          <a:xfrm>
            <a:off x="3732389" y="3113070"/>
            <a:ext cx="662262" cy="251997"/>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r>
              <a:rPr lang="zh-CN" altLang="en-US" sz="1600" dirty="0">
                <a:latin typeface="黑体" panose="02010609060101010101" pitchFamily="49" charset="-122"/>
                <a:ea typeface="黑体" panose="02010609060101010101" pitchFamily="49" charset="-122"/>
              </a:rPr>
              <a:t>日本</a:t>
            </a:r>
            <a:endParaRPr lang="zh-CN" altLang="en-US" sz="1600" dirty="0">
              <a:latin typeface="黑体" panose="02010609060101010101" pitchFamily="49" charset="-122"/>
              <a:ea typeface="黑体" panose="02010609060101010101" pitchFamily="49" charset="-122"/>
            </a:endParaRPr>
          </a:p>
        </p:txBody>
      </p:sp>
      <p:sp>
        <p:nvSpPr>
          <p:cNvPr id="7" name="圆角矩形标注 6"/>
          <p:cNvSpPr/>
          <p:nvPr>
            <p:custDataLst>
              <p:tags r:id="rId6"/>
            </p:custDataLst>
          </p:nvPr>
        </p:nvSpPr>
        <p:spPr>
          <a:xfrm>
            <a:off x="1797810" y="4734777"/>
            <a:ext cx="727240" cy="274081"/>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r>
              <a:rPr lang="zh-CN" altLang="en-US" sz="1600" dirty="0">
                <a:latin typeface="黑体" panose="02010609060101010101" pitchFamily="49" charset="-122"/>
                <a:ea typeface="黑体" panose="02010609060101010101" pitchFamily="49" charset="-122"/>
              </a:rPr>
              <a:t>法国</a:t>
            </a:r>
            <a:endParaRPr lang="zh-CN" altLang="en-US" sz="1600" dirty="0">
              <a:latin typeface="黑体" panose="02010609060101010101" pitchFamily="49" charset="-122"/>
              <a:ea typeface="黑体" panose="02010609060101010101" pitchFamily="49" charset="-122"/>
            </a:endParaRPr>
          </a:p>
        </p:txBody>
      </p:sp>
      <p:sp>
        <p:nvSpPr>
          <p:cNvPr id="8" name="圆角矩形标注 7"/>
          <p:cNvSpPr/>
          <p:nvPr>
            <p:custDataLst>
              <p:tags r:id="rId7"/>
            </p:custDataLst>
          </p:nvPr>
        </p:nvSpPr>
        <p:spPr>
          <a:xfrm>
            <a:off x="3037610" y="3598460"/>
            <a:ext cx="672924" cy="293944"/>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r>
              <a:rPr lang="zh-CN" altLang="en-US" sz="1600" dirty="0">
                <a:latin typeface="黑体" panose="02010609060101010101" pitchFamily="49" charset="-122"/>
                <a:ea typeface="黑体" panose="02010609060101010101" pitchFamily="49" charset="-122"/>
              </a:rPr>
              <a:t>德国</a:t>
            </a:r>
            <a:endParaRPr lang="zh-CN" altLang="en-US" sz="1600" dirty="0">
              <a:latin typeface="黑体" panose="02010609060101010101" pitchFamily="49" charset="-122"/>
              <a:ea typeface="黑体" panose="02010609060101010101" pitchFamily="49" charset="-122"/>
            </a:endParaRPr>
          </a:p>
        </p:txBody>
      </p:sp>
      <p:sp>
        <p:nvSpPr>
          <p:cNvPr id="9" name="圆角矩形标注 8"/>
          <p:cNvSpPr/>
          <p:nvPr>
            <p:custDataLst>
              <p:tags r:id="rId8"/>
            </p:custDataLst>
          </p:nvPr>
        </p:nvSpPr>
        <p:spPr>
          <a:xfrm>
            <a:off x="2390430" y="4056765"/>
            <a:ext cx="686300" cy="283248"/>
          </a:xfrm>
          <a:prstGeom prst="wedgeRoundRectCallout">
            <a:avLst>
              <a:gd name="adj1" fmla="val 25668"/>
              <a:gd name="adj2" fmla="val 39176"/>
              <a:gd name="adj3" fmla="val 16667"/>
            </a:avLst>
          </a:prstGeom>
          <a:solidFill>
            <a:srgbClr val="B22600">
              <a:lumMod val="75000"/>
            </a:srgbClr>
          </a:solidFill>
          <a:ln>
            <a:solidFill>
              <a:srgbClr val="EEECE1">
                <a:lumMod val="75000"/>
              </a:srgbClr>
            </a:solidFill>
          </a:ln>
          <a:scene3d>
            <a:camera prst="orthographicFront"/>
            <a:lightRig rig="threePt" dir="t"/>
          </a:scene3d>
          <a:sp3d>
            <a:bevelT/>
          </a:sp3d>
        </p:spPr>
        <p:style>
          <a:lnRef idx="2">
            <a:srgbClr val="E84C22">
              <a:shade val="50000"/>
            </a:srgbClr>
          </a:lnRef>
          <a:fillRef idx="1">
            <a:srgbClr val="E84C22"/>
          </a:fillRef>
          <a:effectRef idx="0">
            <a:srgbClr val="E84C22"/>
          </a:effectRef>
          <a:fontRef idx="minor">
            <a:sysClr val="window" lastClr="FFFFFF"/>
          </a:fontRef>
        </p:style>
        <p:txBody>
          <a:bodyPr rtlCol="0" anchor="ctr"/>
          <a:lstStyle/>
          <a:p>
            <a:r>
              <a:rPr lang="zh-CN" altLang="en-US" sz="1600" dirty="0">
                <a:latin typeface="黑体" panose="02010609060101010101" pitchFamily="49" charset="-122"/>
                <a:ea typeface="黑体" panose="02010609060101010101" pitchFamily="49" charset="-122"/>
              </a:rPr>
              <a:t>英国</a:t>
            </a:r>
            <a:endParaRPr lang="zh-CN" altLang="en-US" sz="1600" dirty="0">
              <a:latin typeface="黑体" panose="02010609060101010101" pitchFamily="49" charset="-122"/>
              <a:ea typeface="黑体" panose="02010609060101010101" pitchFamily="49" charset="-122"/>
            </a:endParaRPr>
          </a:p>
        </p:txBody>
      </p:sp>
      <p:sp>
        <p:nvSpPr>
          <p:cNvPr id="10" name="矩形 9"/>
          <p:cNvSpPr/>
          <p:nvPr/>
        </p:nvSpPr>
        <p:spPr>
          <a:xfrm>
            <a:off x="4930425" y="1072320"/>
            <a:ext cx="6492751" cy="954107"/>
          </a:xfrm>
          <a:prstGeom prst="rect">
            <a:avLst/>
          </a:prstGeom>
        </p:spPr>
        <p:txBody>
          <a:bodyPr wrap="square">
            <a:spAutoFit/>
          </a:bodyPr>
          <a:lstStyle/>
          <a:p>
            <a:r>
              <a:rPr lang="zh-CN" altLang="en-US" sz="2800" b="1" dirty="0" smtClean="0">
                <a:latin typeface="黑体" panose="02010609060101010101" pitchFamily="49" charset="-122"/>
                <a:ea typeface="黑体" panose="02010609060101010101" pitchFamily="49" charset="-122"/>
              </a:rPr>
              <a:t>列强在中国掀起了</a:t>
            </a:r>
            <a:r>
              <a:rPr lang="zh-CN" altLang="en-US" sz="2800" b="1" u="sng" dirty="0" smtClean="0">
                <a:latin typeface="黑体" panose="02010609060101010101" pitchFamily="49" charset="-122"/>
                <a:ea typeface="黑体" panose="02010609060101010101" pitchFamily="49" charset="-122"/>
              </a:rPr>
              <a:t>抢夺利权</a:t>
            </a:r>
            <a:r>
              <a:rPr lang="zh-CN" altLang="en-US" sz="2800" b="1" dirty="0" smtClean="0">
                <a:latin typeface="黑体" panose="02010609060101010101" pitchFamily="49" charset="-122"/>
                <a:ea typeface="黑体" panose="02010609060101010101" pitchFamily="49" charset="-122"/>
              </a:rPr>
              <a:t>、</a:t>
            </a:r>
            <a:r>
              <a:rPr lang="zh-CN" altLang="en-US" sz="2800" b="1" u="sng" dirty="0" smtClean="0">
                <a:latin typeface="黑体" panose="02010609060101010101" pitchFamily="49" charset="-122"/>
                <a:ea typeface="黑体" panose="02010609060101010101" pitchFamily="49" charset="-122"/>
              </a:rPr>
              <a:t>强租海港</a:t>
            </a:r>
            <a:r>
              <a:rPr lang="zh-CN" altLang="en-US" sz="2800" b="1" dirty="0" smtClean="0">
                <a:latin typeface="黑体" panose="02010609060101010101" pitchFamily="49" charset="-122"/>
                <a:ea typeface="黑体" panose="02010609060101010101" pitchFamily="49" charset="-122"/>
              </a:rPr>
              <a:t>、</a:t>
            </a:r>
            <a:r>
              <a:rPr lang="zh-CN" altLang="en-US" sz="2800" b="1" u="sng" dirty="0" smtClean="0">
                <a:latin typeface="黑体" panose="02010609060101010101" pitchFamily="49" charset="-122"/>
                <a:ea typeface="黑体" panose="02010609060101010101" pitchFamily="49" charset="-122"/>
              </a:rPr>
              <a:t>划分“势力范围”的</a:t>
            </a:r>
            <a:r>
              <a:rPr lang="zh-CN" altLang="en-US" sz="2800" b="1" u="sng" dirty="0" smtClean="0">
                <a:solidFill>
                  <a:srgbClr val="FF0000"/>
                </a:solidFill>
                <a:latin typeface="黑体" panose="02010609060101010101" pitchFamily="49" charset="-122"/>
                <a:ea typeface="黑体" panose="02010609060101010101" pitchFamily="49" charset="-122"/>
              </a:rPr>
              <a:t>瓜分中国狂潮</a:t>
            </a:r>
            <a:r>
              <a:rPr lang="zh-CN" altLang="en-US" sz="2800" b="1" u="sng" dirty="0" smtClean="0">
                <a:latin typeface="黑体" panose="02010609060101010101" pitchFamily="49" charset="-122"/>
                <a:ea typeface="黑体" panose="02010609060101010101" pitchFamily="49" charset="-122"/>
              </a:rPr>
              <a:t>。</a:t>
            </a:r>
            <a:endParaRPr lang="zh-CN" altLang="en-US" sz="2800" b="1" u="sng" dirty="0" smtClean="0">
              <a:latin typeface="黑体" panose="02010609060101010101" pitchFamily="49" charset="-122"/>
              <a:ea typeface="黑体" panose="02010609060101010101" pitchFamily="49" charset="-122"/>
            </a:endParaRPr>
          </a:p>
        </p:txBody>
      </p:sp>
      <p:pic>
        <p:nvPicPr>
          <p:cNvPr id="11" name="内容占位符 3"/>
          <p:cNvPicPr>
            <a:picLocks noChangeAspect="1"/>
          </p:cNvPicPr>
          <p:nvPr>
            <p:custDataLst>
              <p:tags r:id="rId9"/>
            </p:custDataLst>
          </p:nvPr>
        </p:nvPicPr>
        <p:blipFill>
          <a:blip r:embed="rId10" cstate="print"/>
          <a:srcRect t="1618" r="2692" b="2158"/>
          <a:stretch>
            <a:fillRect/>
          </a:stretch>
        </p:blipFill>
        <p:spPr>
          <a:xfrm>
            <a:off x="4915269" y="2321276"/>
            <a:ext cx="6507907" cy="3902710"/>
          </a:xfrm>
          <a:prstGeom prst="rect">
            <a:avLst/>
          </a:prstGeom>
        </p:spPr>
      </p:pic>
      <p:sp>
        <p:nvSpPr>
          <p:cNvPr id="12" name="矩形 11"/>
          <p:cNvSpPr/>
          <p:nvPr/>
        </p:nvSpPr>
        <p:spPr>
          <a:xfrm>
            <a:off x="4338289" y="106941"/>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析战争影响</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图片1.png"/>
          <p:cNvPicPr>
            <a:picLocks noChangeAspect="1" noChangeArrowheads="1"/>
          </p:cNvPicPr>
          <p:nvPr/>
        </p:nvPicPr>
        <p:blipFill>
          <a:blip r:embed="rId1" cstate="print"/>
          <a:srcRect/>
          <a:stretch>
            <a:fillRect/>
          </a:stretch>
        </p:blipFill>
        <p:spPr bwMode="auto">
          <a:xfrm>
            <a:off x="720915" y="1045829"/>
            <a:ext cx="5171607" cy="4871804"/>
          </a:xfrm>
          <a:prstGeom prst="rect">
            <a:avLst/>
          </a:prstGeom>
          <a:noFill/>
        </p:spPr>
      </p:pic>
      <p:sp>
        <p:nvSpPr>
          <p:cNvPr id="4" name="AutoShape 4"/>
          <p:cNvSpPr>
            <a:spLocks noChangeArrowheads="1"/>
          </p:cNvSpPr>
          <p:nvPr/>
        </p:nvSpPr>
        <p:spPr bwMode="auto">
          <a:xfrm flipH="1">
            <a:off x="3235244" y="4740656"/>
            <a:ext cx="2584413" cy="533400"/>
          </a:xfrm>
          <a:prstGeom prst="wedgeRoundRectCallout">
            <a:avLst>
              <a:gd name="adj1" fmla="val 34346"/>
              <a:gd name="adj2" fmla="val -127486"/>
              <a:gd name="adj3" fmla="val 16667"/>
            </a:avLst>
          </a:prstGeom>
          <a:blipFill>
            <a:blip r:embed="rId2" cstate="print"/>
            <a:tile tx="0" ty="0" sx="100000" sy="100000" flip="none" algn="tl"/>
          </a:blipFill>
          <a:ln w="28575" cap="rnd">
            <a:solidFill>
              <a:schemeClr val="tx1"/>
            </a:solidFill>
            <a:prstDash val="sysDot"/>
            <a:miter lim="800000"/>
          </a:ln>
        </p:spPr>
        <p:txBody>
          <a:bodyPr/>
          <a:lstStyle/>
          <a:p>
            <a:pPr algn="ctr"/>
            <a:r>
              <a:rPr kumimoji="1" lang="en-US" altLang="zh-CN" sz="2400" b="1" dirty="0">
                <a:latin typeface="华文中宋" panose="02010600040101010101" pitchFamily="2" charset="-122"/>
                <a:ea typeface="华文中宋" panose="02010600040101010101" pitchFamily="2" charset="-122"/>
              </a:rPr>
              <a:t>1842《</a:t>
            </a:r>
            <a:r>
              <a:rPr kumimoji="1" lang="zh-CN" altLang="en-US" sz="2400" b="1" dirty="0">
                <a:latin typeface="华文中宋" panose="02010600040101010101" pitchFamily="2" charset="-122"/>
                <a:ea typeface="华文中宋" panose="02010600040101010101" pitchFamily="2" charset="-122"/>
              </a:rPr>
              <a:t>南京条约</a:t>
            </a:r>
            <a:r>
              <a:rPr kumimoji="1" lang="en-US" altLang="zh-CN" sz="2400" b="1" dirty="0">
                <a:latin typeface="华文中宋" panose="02010600040101010101" pitchFamily="2" charset="-122"/>
                <a:ea typeface="华文中宋" panose="02010600040101010101" pitchFamily="2" charset="-122"/>
              </a:rPr>
              <a:t>》</a:t>
            </a:r>
            <a:endParaRPr kumimoji="1" lang="en-US" altLang="zh-CN" sz="2400" b="1" dirty="0">
              <a:latin typeface="华文中宋" panose="02010600040101010101" pitchFamily="2" charset="-122"/>
              <a:ea typeface="华文中宋" panose="02010600040101010101" pitchFamily="2" charset="-122"/>
            </a:endParaRPr>
          </a:p>
        </p:txBody>
      </p:sp>
      <p:sp>
        <p:nvSpPr>
          <p:cNvPr id="5" name="AutoShape 4"/>
          <p:cNvSpPr>
            <a:spLocks noChangeArrowheads="1"/>
          </p:cNvSpPr>
          <p:nvPr/>
        </p:nvSpPr>
        <p:spPr bwMode="auto">
          <a:xfrm flipH="1">
            <a:off x="3336700" y="3516367"/>
            <a:ext cx="2584413" cy="571504"/>
          </a:xfrm>
          <a:prstGeom prst="wedgeRoundRectCallout">
            <a:avLst>
              <a:gd name="adj1" fmla="val 52087"/>
              <a:gd name="adj2" fmla="val -59440"/>
              <a:gd name="adj3" fmla="val 16667"/>
            </a:avLst>
          </a:prstGeom>
          <a:blipFill>
            <a:blip r:embed="rId2" cstate="print"/>
            <a:tile tx="0" ty="0" sx="100000" sy="100000" flip="none" algn="tl"/>
          </a:blipFill>
          <a:ln w="28575" cap="rnd">
            <a:solidFill>
              <a:schemeClr val="tx1"/>
            </a:solidFill>
            <a:prstDash val="sysDot"/>
            <a:miter lim="800000"/>
          </a:ln>
        </p:spPr>
        <p:txBody>
          <a:bodyPr/>
          <a:lstStyle/>
          <a:p>
            <a:pPr algn="ctr"/>
            <a:r>
              <a:rPr kumimoji="1" lang="en-US" altLang="zh-CN" sz="2400" b="1" dirty="0" smtClean="0">
                <a:latin typeface="华文中宋" panose="02010600040101010101" pitchFamily="2" charset="-122"/>
                <a:ea typeface="华文中宋" panose="02010600040101010101" pitchFamily="2" charset="-122"/>
              </a:rPr>
              <a:t>1860《</a:t>
            </a:r>
            <a:r>
              <a:rPr kumimoji="1" lang="zh-CN" altLang="en-US" sz="2400" b="1" dirty="0" smtClean="0">
                <a:latin typeface="华文中宋" panose="02010600040101010101" pitchFamily="2" charset="-122"/>
                <a:ea typeface="华文中宋" panose="02010600040101010101" pitchFamily="2" charset="-122"/>
              </a:rPr>
              <a:t>北京条约</a:t>
            </a:r>
            <a:r>
              <a:rPr kumimoji="1" lang="en-US" altLang="zh-CN" sz="2400" b="1" dirty="0" smtClean="0">
                <a:latin typeface="华文中宋" panose="02010600040101010101" pitchFamily="2" charset="-122"/>
                <a:ea typeface="华文中宋" panose="02010600040101010101" pitchFamily="2" charset="-122"/>
              </a:rPr>
              <a:t>》</a:t>
            </a:r>
            <a:endParaRPr kumimoji="1" lang="en-US" altLang="zh-CN" sz="2400" b="1" dirty="0">
              <a:latin typeface="华文中宋" panose="02010600040101010101" pitchFamily="2" charset="-122"/>
              <a:ea typeface="华文中宋" panose="02010600040101010101" pitchFamily="2" charset="-122"/>
            </a:endParaRPr>
          </a:p>
        </p:txBody>
      </p:sp>
      <p:sp>
        <p:nvSpPr>
          <p:cNvPr id="6" name="AutoShape 4"/>
          <p:cNvSpPr>
            <a:spLocks noChangeArrowheads="1"/>
          </p:cNvSpPr>
          <p:nvPr/>
        </p:nvSpPr>
        <p:spPr bwMode="auto">
          <a:xfrm flipH="1">
            <a:off x="3306719" y="2455336"/>
            <a:ext cx="2584413" cy="571504"/>
          </a:xfrm>
          <a:prstGeom prst="wedgeRoundRectCallout">
            <a:avLst>
              <a:gd name="adj1" fmla="val 67747"/>
              <a:gd name="adj2" fmla="val -48948"/>
              <a:gd name="adj3" fmla="val 16667"/>
            </a:avLst>
          </a:prstGeom>
          <a:blipFill>
            <a:blip r:embed="rId2" cstate="print"/>
            <a:tile tx="0" ty="0" sx="100000" sy="100000" flip="none" algn="tl"/>
          </a:blipFill>
          <a:ln w="28575" cap="rnd">
            <a:solidFill>
              <a:schemeClr val="tx1"/>
            </a:solidFill>
            <a:prstDash val="sysDot"/>
            <a:miter lim="800000"/>
          </a:ln>
        </p:spPr>
        <p:txBody>
          <a:bodyPr/>
          <a:lstStyle/>
          <a:p>
            <a:pPr algn="ctr"/>
            <a:r>
              <a:rPr kumimoji="1" lang="en-US" altLang="zh-CN" sz="2400" b="1" dirty="0" smtClean="0">
                <a:latin typeface="华文中宋" panose="02010600040101010101" pitchFamily="2" charset="-122"/>
                <a:ea typeface="华文中宋" panose="02010600040101010101" pitchFamily="2" charset="-122"/>
              </a:rPr>
              <a:t>1897</a:t>
            </a:r>
            <a:r>
              <a:rPr kumimoji="1" lang="zh-CN" altLang="en-US" sz="2400" b="1" dirty="0" smtClean="0">
                <a:latin typeface="华文中宋" panose="02010600040101010101" pitchFamily="2" charset="-122"/>
                <a:ea typeface="华文中宋" panose="02010600040101010101" pitchFamily="2" charset="-122"/>
              </a:rPr>
              <a:t>年强租新界</a:t>
            </a:r>
            <a:endParaRPr kumimoji="1" lang="en-US" altLang="zh-CN" sz="2400" b="1" dirty="0">
              <a:latin typeface="华文中宋" panose="02010600040101010101" pitchFamily="2" charset="-122"/>
              <a:ea typeface="华文中宋" panose="02010600040101010101" pitchFamily="2" charset="-122"/>
            </a:endParaRPr>
          </a:p>
        </p:txBody>
      </p:sp>
      <p:pic>
        <p:nvPicPr>
          <p:cNvPr id="7" name="图片 6"/>
          <p:cNvPicPr>
            <a:picLocks noChangeAspect="1"/>
          </p:cNvPicPr>
          <p:nvPr>
            <p:custDataLst>
              <p:tags r:id="rId3"/>
            </p:custDataLst>
          </p:nvPr>
        </p:nvPicPr>
        <p:blipFill>
          <a:blip r:embed="rId4" cstate="print"/>
          <a:stretch>
            <a:fillRect/>
          </a:stretch>
        </p:blipFill>
        <p:spPr>
          <a:xfrm>
            <a:off x="5835223" y="959370"/>
            <a:ext cx="6007007" cy="4976735"/>
          </a:xfrm>
          <a:prstGeom prst="rect">
            <a:avLst/>
          </a:prstGeom>
        </p:spPr>
      </p:pic>
      <p:sp>
        <p:nvSpPr>
          <p:cNvPr id="8" name="TextBox 7"/>
          <p:cNvSpPr txBox="1"/>
          <p:nvPr/>
        </p:nvSpPr>
        <p:spPr>
          <a:xfrm>
            <a:off x="1648918" y="5891135"/>
            <a:ext cx="2646878"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英国对香港的占领</a:t>
            </a:r>
            <a:endParaRPr lang="zh-CN" altLang="en-US" sz="2400" dirty="0">
              <a:latin typeface="黑体" panose="02010609060101010101" pitchFamily="49" charset="-122"/>
              <a:ea typeface="黑体" panose="02010609060101010101" pitchFamily="49" charset="-122"/>
            </a:endParaRPr>
          </a:p>
        </p:txBody>
      </p:sp>
      <p:sp>
        <p:nvSpPr>
          <p:cNvPr id="9" name="TextBox 8"/>
          <p:cNvSpPr txBox="1"/>
          <p:nvPr/>
        </p:nvSpPr>
        <p:spPr>
          <a:xfrm>
            <a:off x="7689954" y="5906126"/>
            <a:ext cx="2954655"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美国的门户开放政策</a:t>
            </a:r>
            <a:endParaRPr lang="zh-CN" altLang="en-US" sz="2400" dirty="0" smtClean="0">
              <a:latin typeface="黑体" panose="02010609060101010101" pitchFamily="49" charset="-122"/>
              <a:ea typeface="黑体" panose="02010609060101010101" pitchFamily="49" charset="-122"/>
            </a:endParaRPr>
          </a:p>
        </p:txBody>
      </p:sp>
      <p:sp>
        <p:nvSpPr>
          <p:cNvPr id="10" name="矩形 9"/>
          <p:cNvSpPr/>
          <p:nvPr/>
        </p:nvSpPr>
        <p:spPr>
          <a:xfrm>
            <a:off x="4338289" y="106941"/>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析战争影响</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P spid="5" grpId="0" animBg="1" autoUpdateAnimBg="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1253" y="934588"/>
            <a:ext cx="800219" cy="461665"/>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原因</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5" name="TextBox 4"/>
          <p:cNvSpPr txBox="1"/>
          <p:nvPr/>
        </p:nvSpPr>
        <p:spPr>
          <a:xfrm>
            <a:off x="2584860" y="836881"/>
            <a:ext cx="9156674" cy="461665"/>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根本原因：</a:t>
            </a:r>
            <a:r>
              <a:rPr lang="zh-CN" altLang="en-US" sz="2400" dirty="0" smtClean="0">
                <a:solidFill>
                  <a:srgbClr val="002060"/>
                </a:solidFill>
                <a:latin typeface="黑体" panose="02010609060101010101" pitchFamily="49" charset="-122"/>
                <a:ea typeface="黑体" panose="02010609060101010101" pitchFamily="49" charset="-122"/>
                <a:sym typeface="+mn-ea"/>
              </a:rPr>
              <a:t>日本蓄谋已久，企图征服朝鲜、侵略中国，称霸世界。</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6" name="TextBox 5"/>
          <p:cNvSpPr txBox="1"/>
          <p:nvPr/>
        </p:nvSpPr>
        <p:spPr>
          <a:xfrm>
            <a:off x="2615855" y="1263444"/>
            <a:ext cx="6681637" cy="461665"/>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直接原因：清政府应邀派兵镇压朝鲜东学党起义</a:t>
            </a:r>
            <a:endParaRPr lang="zh-CN" altLang="en-US" sz="2400" dirty="0" smtClean="0">
              <a:solidFill>
                <a:srgbClr val="002060"/>
              </a:solidFill>
              <a:latin typeface="黑体" panose="02010609060101010101" pitchFamily="49" charset="-122"/>
              <a:ea typeface="黑体" panose="02010609060101010101" pitchFamily="49" charset="-122"/>
            </a:endParaRPr>
          </a:p>
        </p:txBody>
      </p:sp>
      <p:sp>
        <p:nvSpPr>
          <p:cNvPr id="7" name="TextBox 6"/>
          <p:cNvSpPr txBox="1"/>
          <p:nvPr/>
        </p:nvSpPr>
        <p:spPr>
          <a:xfrm>
            <a:off x="364867" y="1269713"/>
            <a:ext cx="553998" cy="4708981"/>
          </a:xfrm>
          <a:prstGeom prst="rect">
            <a:avLst/>
          </a:prstGeom>
          <a:noFill/>
        </p:spPr>
        <p:txBody>
          <a:bodyPr vert="eaVert"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甲午中日战争与列强瓜分中国狂潮</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8" name="左中括号 7"/>
          <p:cNvSpPr/>
          <p:nvPr/>
        </p:nvSpPr>
        <p:spPr>
          <a:xfrm>
            <a:off x="950673" y="836880"/>
            <a:ext cx="50524" cy="5905665"/>
          </a:xfrm>
          <a:prstGeom prst="leftBracket">
            <a:avLst/>
          </a:prstGeom>
          <a:ln w="63500">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12" name="Rectangle 16"/>
          <p:cNvSpPr>
            <a:spLocks noChangeArrowheads="1"/>
          </p:cNvSpPr>
          <p:nvPr/>
        </p:nvSpPr>
        <p:spPr bwMode="auto">
          <a:xfrm>
            <a:off x="1081266" y="3184284"/>
            <a:ext cx="11482631" cy="83099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lang="en-US" altLang="zh-CN" sz="1400" dirty="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400" dirty="0" smtClean="0">
                <a:solidFill>
                  <a:srgbClr val="002060"/>
                </a:solidFill>
                <a:latin typeface="黑体" panose="02010609060101010101" pitchFamily="49" charset="-122"/>
                <a:ea typeface="黑体" panose="02010609060101010101" pitchFamily="49" charset="-122"/>
              </a:rPr>
              <a:t>结果： </a:t>
            </a:r>
            <a:r>
              <a:rPr lang="en-US" altLang="zh-CN" sz="2400" dirty="0" smtClean="0">
                <a:solidFill>
                  <a:srgbClr val="002060"/>
                </a:solidFill>
                <a:latin typeface="黑体" panose="02010609060101010101" pitchFamily="49" charset="-122"/>
                <a:ea typeface="黑体" panose="02010609060101010101" pitchFamily="49" charset="-122"/>
              </a:rPr>
              <a:t>1895</a:t>
            </a:r>
            <a:r>
              <a:rPr lang="zh-CN" altLang="en-US" sz="2400" dirty="0" smtClean="0">
                <a:solidFill>
                  <a:srgbClr val="002060"/>
                </a:solidFill>
                <a:latin typeface="黑体" panose="02010609060101010101" pitchFamily="49" charset="-122"/>
                <a:ea typeface="黑体" panose="02010609060101010101" pitchFamily="49" charset="-122"/>
              </a:rPr>
              <a:t>年，清政府派李鸿章前往日本议和，双方签订中日</a:t>
            </a:r>
            <a:r>
              <a:rPr lang="en-US" altLang="zh-CN" sz="2400" dirty="0" smtClean="0">
                <a:solidFill>
                  <a:srgbClr val="002060"/>
                </a:solidFill>
                <a:latin typeface="黑体" panose="02010609060101010101" pitchFamily="49" charset="-122"/>
                <a:ea typeface="黑体" panose="02010609060101010101" pitchFamily="49" charset="-122"/>
              </a:rPr>
              <a:t>《</a:t>
            </a:r>
            <a:r>
              <a:rPr lang="zh-CN" altLang="en-US" sz="2400" dirty="0" smtClean="0">
                <a:solidFill>
                  <a:srgbClr val="002060"/>
                </a:solidFill>
                <a:latin typeface="黑体" panose="02010609060101010101" pitchFamily="49" charset="-122"/>
                <a:ea typeface="黑体" panose="02010609060101010101" pitchFamily="49" charset="-122"/>
              </a:rPr>
              <a:t>马关条约</a:t>
            </a:r>
            <a:r>
              <a:rPr lang="en-US" altLang="zh-CN" sz="2400" dirty="0" smtClean="0">
                <a:solidFill>
                  <a:srgbClr val="002060"/>
                </a:solidFill>
                <a:latin typeface="黑体" panose="02010609060101010101" pitchFamily="49" charset="-122"/>
                <a:ea typeface="黑体" panose="02010609060101010101" pitchFamily="49" charset="-122"/>
              </a:rPr>
              <a:t>》</a:t>
            </a:r>
            <a:endParaRPr lang="en-US" altLang="zh-CN" sz="2400" dirty="0" smtClean="0">
              <a:solidFill>
                <a:srgbClr val="002060"/>
              </a:solidFill>
              <a:latin typeface="黑体" panose="02010609060101010101" pitchFamily="49" charset="-122"/>
              <a:ea typeface="黑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r>
              <a:rPr lang="zh-CN" altLang="en-US" sz="2400" dirty="0" smtClean="0">
                <a:solidFill>
                  <a:srgbClr val="002060"/>
                </a:solidFill>
                <a:latin typeface="黑体" panose="02010609060101010101" pitchFamily="49" charset="-122"/>
                <a:ea typeface="黑体" panose="02010609060101010101" pitchFamily="49" charset="-122"/>
              </a:rPr>
              <a:t>   影响：外国侵略势力进一步深入中国腹地，大大加深了中国的半殖民地花程度</a:t>
            </a:r>
            <a:endParaRPr lang="en-US" altLang="zh-CN" sz="2400" dirty="0" smtClean="0">
              <a:solidFill>
                <a:srgbClr val="002060"/>
              </a:solidFill>
              <a:latin typeface="黑体" panose="02010609060101010101" pitchFamily="49" charset="-122"/>
              <a:ea typeface="黑体" panose="02010609060101010101" pitchFamily="49" charset="-122"/>
            </a:endParaRPr>
          </a:p>
        </p:txBody>
      </p:sp>
      <p:sp>
        <p:nvSpPr>
          <p:cNvPr id="13" name="TextBox 12"/>
          <p:cNvSpPr txBox="1"/>
          <p:nvPr/>
        </p:nvSpPr>
        <p:spPr>
          <a:xfrm>
            <a:off x="1001197" y="1441760"/>
            <a:ext cx="553998" cy="1938992"/>
          </a:xfrm>
          <a:prstGeom prst="rect">
            <a:avLst/>
          </a:prstGeom>
          <a:noFill/>
        </p:spPr>
        <p:txBody>
          <a:bodyPr vert="eaVert"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甲午中日战争</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14" name="TextBox 13"/>
          <p:cNvSpPr txBox="1"/>
          <p:nvPr/>
        </p:nvSpPr>
        <p:spPr>
          <a:xfrm>
            <a:off x="980722" y="4303455"/>
            <a:ext cx="553998" cy="2554545"/>
          </a:xfrm>
          <a:prstGeom prst="rect">
            <a:avLst/>
          </a:prstGeom>
          <a:noFill/>
        </p:spPr>
        <p:txBody>
          <a:bodyPr vert="eaVert"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列强瓜分中国狂潮</a:t>
            </a:r>
            <a:endParaRPr lang="zh-CN" altLang="en-US" sz="2400" dirty="0">
              <a:solidFill>
                <a:srgbClr val="002060"/>
              </a:solidFill>
              <a:latin typeface="黑体" panose="02010609060101010101" pitchFamily="49" charset="-122"/>
              <a:ea typeface="黑体" panose="02010609060101010101" pitchFamily="49" charset="-122"/>
            </a:endParaRPr>
          </a:p>
        </p:txBody>
      </p:sp>
      <p:cxnSp>
        <p:nvCxnSpPr>
          <p:cNvPr id="15" name="直接箭头连接符 14"/>
          <p:cNvCxnSpPr>
            <a:endCxn id="14" idx="0"/>
          </p:cNvCxnSpPr>
          <p:nvPr/>
        </p:nvCxnSpPr>
        <p:spPr>
          <a:xfrm flipH="1">
            <a:off x="1257721" y="3432748"/>
            <a:ext cx="16444" cy="870707"/>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Rectangle 17"/>
          <p:cNvSpPr>
            <a:spLocks noChangeArrowheads="1"/>
          </p:cNvSpPr>
          <p:nvPr/>
        </p:nvSpPr>
        <p:spPr bwMode="auto">
          <a:xfrm>
            <a:off x="2233788" y="4893521"/>
            <a:ext cx="9484963" cy="2677656"/>
          </a:xfrm>
          <a:prstGeom prst="rect">
            <a:avLst/>
          </a:prstGeom>
          <a:noFill/>
          <a:ln w="9525">
            <a:noFill/>
            <a:miter lim="800000"/>
          </a:ln>
          <a:effectLst/>
        </p:spPr>
        <p:txBody>
          <a:bodyPr vert="horz" wrap="square" lIns="91440" tIns="45720" rIns="91440" bIns="45720" numCol="1" anchor="ctr" anchorCtr="0" compatLnSpc="1">
            <a:spAutoFit/>
          </a:bodyPr>
          <a:lstStyle/>
          <a:p>
            <a:r>
              <a:rPr lang="zh-CN" altLang="en-US" sz="2400" dirty="0" smtClean="0">
                <a:solidFill>
                  <a:srgbClr val="002060"/>
                </a:solidFill>
                <a:latin typeface="黑体" panose="02010609060101010101" pitchFamily="49" charset="-122"/>
                <a:ea typeface="黑体" panose="02010609060101010101" pitchFamily="49" charset="-122"/>
              </a:rPr>
              <a:t>（</a:t>
            </a:r>
            <a:r>
              <a:rPr lang="en-US" altLang="zh-CN" sz="2400" dirty="0" smtClean="0">
                <a:solidFill>
                  <a:srgbClr val="002060"/>
                </a:solidFill>
                <a:latin typeface="黑体" panose="02010609060101010101" pitchFamily="49" charset="-122"/>
                <a:ea typeface="黑体" panose="02010609060101010101" pitchFamily="49" charset="-122"/>
              </a:rPr>
              <a:t>1</a:t>
            </a:r>
            <a:r>
              <a:rPr lang="zh-CN" altLang="en-US" sz="2400" dirty="0" smtClean="0">
                <a:solidFill>
                  <a:srgbClr val="002060"/>
                </a:solidFill>
                <a:latin typeface="黑体" panose="02010609060101010101" pitchFamily="49" charset="-122"/>
                <a:ea typeface="黑体" panose="02010609060101010101" pitchFamily="49" charset="-122"/>
              </a:rPr>
              <a:t>）三国干涉还辽</a:t>
            </a:r>
            <a:endParaRPr lang="en-US" altLang="zh-CN" sz="2400" dirty="0" smtClean="0">
              <a:solidFill>
                <a:srgbClr val="002060"/>
              </a:solidFill>
              <a:latin typeface="黑体" panose="02010609060101010101" pitchFamily="49" charset="-122"/>
              <a:ea typeface="黑体" panose="02010609060101010101" pitchFamily="49" charset="-122"/>
            </a:endParaRPr>
          </a:p>
          <a:p>
            <a:r>
              <a:rPr lang="zh-CN" altLang="zh-CN" sz="2400" dirty="0" smtClean="0">
                <a:solidFill>
                  <a:srgbClr val="002060"/>
                </a:solidFill>
                <a:latin typeface="黑体" panose="02010609060101010101" pitchFamily="49" charset="-122"/>
                <a:ea typeface="黑体" panose="02010609060101010101" pitchFamily="49" charset="-122"/>
              </a:rPr>
              <a:t>（</a:t>
            </a:r>
            <a:r>
              <a:rPr lang="en-US" altLang="zh-CN" sz="2400" dirty="0" smtClean="0">
                <a:solidFill>
                  <a:srgbClr val="002060"/>
                </a:solidFill>
                <a:latin typeface="黑体" panose="02010609060101010101" pitchFamily="49" charset="-122"/>
                <a:ea typeface="黑体" panose="02010609060101010101" pitchFamily="49" charset="-122"/>
              </a:rPr>
              <a:t>2</a:t>
            </a:r>
            <a:r>
              <a:rPr lang="zh-CN" altLang="zh-CN" sz="2400" dirty="0" smtClean="0">
                <a:solidFill>
                  <a:srgbClr val="002060"/>
                </a:solidFill>
                <a:latin typeface="黑体" panose="02010609060101010101" pitchFamily="49" charset="-122"/>
                <a:ea typeface="黑体" panose="02010609060101010101" pitchFamily="49" charset="-122"/>
              </a:rPr>
              <a:t>）德国租借胶州湾，把山东划为势力范围（“山东问题”的由来）</a:t>
            </a:r>
            <a:r>
              <a:rPr lang="en-US" altLang="zh-CN" sz="2400" dirty="0" smtClean="0">
                <a:solidFill>
                  <a:srgbClr val="002060"/>
                </a:solidFill>
                <a:latin typeface="黑体" panose="02010609060101010101" pitchFamily="49" charset="-122"/>
                <a:ea typeface="黑体" panose="02010609060101010101" pitchFamily="49" charset="-122"/>
              </a:rPr>
              <a:t>               </a:t>
            </a:r>
            <a:endParaRPr lang="zh-CN"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a:t>
            </a:r>
            <a:r>
              <a:rPr lang="en-US" altLang="zh-CN" sz="2400" dirty="0" smtClean="0">
                <a:solidFill>
                  <a:srgbClr val="002060"/>
                </a:solidFill>
                <a:latin typeface="黑体" panose="02010609060101010101" pitchFamily="49" charset="-122"/>
                <a:ea typeface="黑体" panose="02010609060101010101" pitchFamily="49" charset="-122"/>
              </a:rPr>
              <a:t>3</a:t>
            </a:r>
            <a:r>
              <a:rPr lang="zh-CN" altLang="en-US" sz="2400" dirty="0" smtClean="0">
                <a:solidFill>
                  <a:srgbClr val="002060"/>
                </a:solidFill>
                <a:latin typeface="黑体" panose="02010609060101010101" pitchFamily="49" charset="-122"/>
                <a:ea typeface="黑体" panose="02010609060101010101" pitchFamily="49" charset="-122"/>
              </a:rPr>
              <a:t>）</a:t>
            </a:r>
            <a:r>
              <a:rPr lang="zh-CN" altLang="zh-CN" sz="2400" dirty="0" smtClean="0">
                <a:solidFill>
                  <a:srgbClr val="002060"/>
                </a:solidFill>
                <a:latin typeface="黑体" panose="02010609060101010101" pitchFamily="49" charset="-122"/>
                <a:ea typeface="黑体" panose="02010609060101010101" pitchFamily="49" charset="-122"/>
              </a:rPr>
              <a:t>英国强租“新界”完成了对整个香港的占领</a:t>
            </a:r>
            <a:endParaRPr lang="zh-CN"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a:t>
            </a:r>
            <a:r>
              <a:rPr lang="en-US" altLang="zh-CN" sz="2400" dirty="0" smtClean="0">
                <a:solidFill>
                  <a:srgbClr val="002060"/>
                </a:solidFill>
                <a:latin typeface="黑体" panose="02010609060101010101" pitchFamily="49" charset="-122"/>
                <a:ea typeface="黑体" panose="02010609060101010101" pitchFamily="49" charset="-122"/>
              </a:rPr>
              <a:t>4</a:t>
            </a:r>
            <a:r>
              <a:rPr lang="zh-CN" altLang="en-US" sz="2400" dirty="0" smtClean="0">
                <a:solidFill>
                  <a:srgbClr val="002060"/>
                </a:solidFill>
                <a:latin typeface="黑体" panose="02010609060101010101" pitchFamily="49" charset="-122"/>
                <a:ea typeface="黑体" panose="02010609060101010101" pitchFamily="49" charset="-122"/>
              </a:rPr>
              <a:t>）</a:t>
            </a:r>
            <a:r>
              <a:rPr lang="zh-CN" altLang="zh-CN" sz="2400" dirty="0" smtClean="0">
                <a:solidFill>
                  <a:srgbClr val="002060"/>
                </a:solidFill>
                <a:latin typeface="黑体" panose="02010609060101010101" pitchFamily="49" charset="-122"/>
                <a:ea typeface="黑体" panose="02010609060101010101" pitchFamily="49" charset="-122"/>
              </a:rPr>
              <a:t>美国提出“门户开放”政策</a:t>
            </a:r>
            <a:endParaRPr lang="en-US" altLang="zh-CN" sz="2400" dirty="0" smtClean="0">
              <a:solidFill>
                <a:srgbClr val="002060"/>
              </a:solidFill>
              <a:latin typeface="黑体" panose="02010609060101010101" pitchFamily="49" charset="-122"/>
              <a:ea typeface="黑体" panose="02010609060101010101" pitchFamily="49" charset="-122"/>
            </a:endParaRPr>
          </a:p>
          <a:p>
            <a:endParaRPr lang="zh-CN" altLang="zh-CN" sz="2400" b="1" dirty="0" smtClean="0">
              <a:solidFill>
                <a:srgbClr val="C00000"/>
              </a:solidFill>
              <a:latin typeface="黑体" panose="02010609060101010101" pitchFamily="49" charset="-122"/>
              <a:ea typeface="黑体" panose="02010609060101010101" pitchFamily="49" charset="-122"/>
            </a:endParaRPr>
          </a:p>
          <a:p>
            <a:endParaRPr lang="zh-CN" altLang="zh-CN" sz="2400" b="1" dirty="0" smtClean="0">
              <a:solidFill>
                <a:srgbClr val="C00000"/>
              </a:solidFill>
              <a:latin typeface="黑体" panose="02010609060101010101" pitchFamily="49" charset="-122"/>
              <a:ea typeface="黑体" panose="02010609060101010101" pitchFamily="49" charset="-122"/>
            </a:endParaRPr>
          </a:p>
          <a:p>
            <a:pPr marL="0" marR="0" lvl="0" indent="0" algn="l" defTabSz="914400" rtl="0" eaLnBrk="1" fontAlgn="base" latinLnBrk="0" hangingPunct="1">
              <a:lnSpc>
                <a:spcPct val="100000"/>
              </a:lnSpc>
              <a:spcBef>
                <a:spcPct val="0"/>
              </a:spcBef>
              <a:spcAft>
                <a:spcPct val="0"/>
              </a:spcAft>
              <a:buClrTx/>
              <a:buSzTx/>
              <a:buFontTx/>
              <a:buNone/>
            </a:pPr>
            <a:endParaRPr lang="zh-CN" altLang="en-US" sz="2400" b="1" dirty="0" smtClean="0">
              <a:solidFill>
                <a:srgbClr val="C00000"/>
              </a:solidFill>
              <a:latin typeface="黑体" panose="02010609060101010101" pitchFamily="49" charset="-122"/>
              <a:ea typeface="黑体" panose="02010609060101010101" pitchFamily="49" charset="-122"/>
            </a:endParaRPr>
          </a:p>
        </p:txBody>
      </p:sp>
      <p:sp>
        <p:nvSpPr>
          <p:cNvPr id="19" name="TextBox 18"/>
          <p:cNvSpPr txBox="1"/>
          <p:nvPr/>
        </p:nvSpPr>
        <p:spPr>
          <a:xfrm>
            <a:off x="2571901" y="1701462"/>
            <a:ext cx="2031325" cy="2308324"/>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丰岛海战</a:t>
            </a:r>
            <a:endParaRPr lang="en-US"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黄海海战</a:t>
            </a:r>
            <a:endParaRPr lang="en-US"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辽东半岛战役</a:t>
            </a:r>
            <a:endParaRPr lang="en-US"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威海卫战役</a:t>
            </a:r>
            <a:endParaRPr lang="en-US" altLang="zh-CN" sz="2400" dirty="0" smtClean="0">
              <a:solidFill>
                <a:srgbClr val="002060"/>
              </a:solidFill>
              <a:latin typeface="黑体" panose="02010609060101010101" pitchFamily="49" charset="-122"/>
              <a:ea typeface="黑体" panose="02010609060101010101" pitchFamily="49" charset="-122"/>
            </a:endParaRPr>
          </a:p>
          <a:p>
            <a:endParaRPr lang="en-US" altLang="zh-CN" sz="2400" dirty="0" smtClean="0">
              <a:solidFill>
                <a:srgbClr val="002060"/>
              </a:solidFill>
              <a:latin typeface="黑体" panose="02010609060101010101" pitchFamily="49" charset="-122"/>
              <a:ea typeface="黑体" panose="02010609060101010101" pitchFamily="49" charset="-122"/>
            </a:endParaRPr>
          </a:p>
          <a:p>
            <a:endParaRPr lang="zh-CN" altLang="en-US" sz="2400" dirty="0" smtClean="0">
              <a:solidFill>
                <a:srgbClr val="002060"/>
              </a:solidFill>
              <a:latin typeface="黑体" panose="02010609060101010101" pitchFamily="49" charset="-122"/>
              <a:ea typeface="黑体" panose="02010609060101010101" pitchFamily="49" charset="-122"/>
            </a:endParaRPr>
          </a:p>
        </p:txBody>
      </p:sp>
      <p:sp>
        <p:nvSpPr>
          <p:cNvPr id="20" name="TextBox 19"/>
          <p:cNvSpPr txBox="1"/>
          <p:nvPr/>
        </p:nvSpPr>
        <p:spPr>
          <a:xfrm>
            <a:off x="1490257" y="2039795"/>
            <a:ext cx="800219" cy="830997"/>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主要</a:t>
            </a:r>
            <a:endParaRPr lang="en-US" altLang="zh-CN" sz="2400" dirty="0" smtClean="0">
              <a:solidFill>
                <a:srgbClr val="002060"/>
              </a:solidFill>
              <a:latin typeface="黑体" panose="02010609060101010101" pitchFamily="49" charset="-122"/>
              <a:ea typeface="黑体" panose="02010609060101010101" pitchFamily="49" charset="-122"/>
            </a:endParaRPr>
          </a:p>
          <a:p>
            <a:r>
              <a:rPr lang="zh-CN" altLang="en-US" sz="2400" dirty="0" smtClean="0">
                <a:solidFill>
                  <a:srgbClr val="002060"/>
                </a:solidFill>
                <a:latin typeface="黑体" panose="02010609060101010101" pitchFamily="49" charset="-122"/>
                <a:ea typeface="黑体" panose="02010609060101010101" pitchFamily="49" charset="-122"/>
              </a:rPr>
              <a:t>战役</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21" name="TextBox 20"/>
          <p:cNvSpPr txBox="1"/>
          <p:nvPr/>
        </p:nvSpPr>
        <p:spPr>
          <a:xfrm>
            <a:off x="1490257" y="5306889"/>
            <a:ext cx="800219" cy="461665"/>
          </a:xfrm>
          <a:prstGeom prst="rect">
            <a:avLst/>
          </a:prstGeom>
          <a:noFill/>
        </p:spPr>
        <p:txBody>
          <a:bodyPr wrap="none" rtlCol="0">
            <a:spAutoFit/>
          </a:bodyPr>
          <a:lstStyle/>
          <a:p>
            <a:r>
              <a:rPr lang="zh-CN" altLang="en-US" sz="2400" dirty="0" smtClean="0">
                <a:solidFill>
                  <a:srgbClr val="002060"/>
                </a:solidFill>
                <a:latin typeface="黑体" panose="02010609060101010101" pitchFamily="49" charset="-122"/>
                <a:ea typeface="黑体" panose="02010609060101010101" pitchFamily="49" charset="-122"/>
              </a:rPr>
              <a:t>表现</a:t>
            </a:r>
            <a:endParaRPr lang="zh-CN" altLang="en-US" sz="2400" dirty="0">
              <a:solidFill>
                <a:srgbClr val="002060"/>
              </a:solidFill>
              <a:latin typeface="黑体" panose="02010609060101010101" pitchFamily="49" charset="-122"/>
              <a:ea typeface="黑体" panose="02010609060101010101" pitchFamily="49" charset="-122"/>
            </a:endParaRPr>
          </a:p>
        </p:txBody>
      </p:sp>
      <p:sp>
        <p:nvSpPr>
          <p:cNvPr id="27" name="左中括号 26"/>
          <p:cNvSpPr/>
          <p:nvPr/>
        </p:nvSpPr>
        <p:spPr>
          <a:xfrm>
            <a:off x="2428406" y="899410"/>
            <a:ext cx="104931" cy="794479"/>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8" name="左中括号 27"/>
          <p:cNvSpPr/>
          <p:nvPr/>
        </p:nvSpPr>
        <p:spPr>
          <a:xfrm>
            <a:off x="2428407" y="1888761"/>
            <a:ext cx="179882" cy="1244183"/>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9" name="左中括号 28"/>
          <p:cNvSpPr/>
          <p:nvPr/>
        </p:nvSpPr>
        <p:spPr>
          <a:xfrm>
            <a:off x="2323476" y="5096656"/>
            <a:ext cx="179882" cy="1244183"/>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30" name="左中括号 29"/>
          <p:cNvSpPr/>
          <p:nvPr/>
        </p:nvSpPr>
        <p:spPr>
          <a:xfrm>
            <a:off x="1528997" y="1184223"/>
            <a:ext cx="194871" cy="2653259"/>
          </a:xfrm>
          <a:prstGeom prst="leftBracket">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黑体" panose="02010609060101010101" pitchFamily="49" charset="-122"/>
              <a:ea typeface="黑体" panose="02010609060101010101" pitchFamily="49" charset="-122"/>
            </a:endParaRPr>
          </a:p>
        </p:txBody>
      </p:sp>
      <p:sp>
        <p:nvSpPr>
          <p:cNvPr id="22" name="文本框 5"/>
          <p:cNvSpPr txBox="1"/>
          <p:nvPr/>
        </p:nvSpPr>
        <p:spPr>
          <a:xfrm>
            <a:off x="829184" y="129144"/>
            <a:ext cx="2208245" cy="584773"/>
          </a:xfrm>
          <a:prstGeom prst="rect">
            <a:avLst/>
          </a:prstGeom>
          <a:noFill/>
        </p:spPr>
        <p:txBody>
          <a:bodyPr wrap="square" lIns="91428" tIns="45718" rIns="91428" bIns="45718" rtlCol="0">
            <a:spAutoFit/>
          </a:bodyPr>
          <a:lstStyle/>
          <a:p>
            <a:r>
              <a:rPr lang="zh-CN" altLang="en-US" sz="3200" dirty="0" smtClean="0">
                <a:latin typeface="黑体" panose="02010609060101010101" pitchFamily="49" charset="-122"/>
                <a:ea typeface="黑体" panose="02010609060101010101" pitchFamily="49" charset="-122"/>
              </a:rPr>
              <a:t>课堂总结</a:t>
            </a:r>
            <a:endParaRPr lang="zh-CN" altLang="en-US" sz="3200" dirty="0">
              <a:latin typeface="黑体" panose="02010609060101010101" pitchFamily="49" charset="-122"/>
              <a:ea typeface="黑体" panose="02010609060101010101" pitchFamily="49" charset="-122"/>
            </a:endParaRPr>
          </a:p>
        </p:txBody>
      </p:sp>
      <p:grpSp>
        <p:nvGrpSpPr>
          <p:cNvPr id="23" name="组合 22"/>
          <p:cNvGrpSpPr/>
          <p:nvPr/>
        </p:nvGrpSpPr>
        <p:grpSpPr>
          <a:xfrm>
            <a:off x="392112" y="260648"/>
            <a:ext cx="2247504" cy="473103"/>
            <a:chOff x="392112" y="375411"/>
            <a:chExt cx="2247503" cy="473102"/>
          </a:xfrm>
        </p:grpSpPr>
        <p:sp>
          <p:nvSpPr>
            <p:cNvPr id="24" name="菱形 23"/>
            <p:cNvSpPr/>
            <p:nvPr>
              <p:custDataLst>
                <p:tags r:id="rId1"/>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latin typeface="黑体" panose="02010609060101010101" pitchFamily="49" charset="-122"/>
                <a:ea typeface="黑体" panose="02010609060101010101" pitchFamily="49" charset="-122"/>
              </a:endParaRPr>
            </a:p>
          </p:txBody>
        </p:sp>
        <p:cxnSp>
          <p:nvCxnSpPr>
            <p:cNvPr id="25" name="直接连接符 24"/>
            <p:cNvCxnSpPr/>
            <p:nvPr>
              <p:custDataLst>
                <p:tags r:id="rId2"/>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204527" y="1200579"/>
            <a:ext cx="12034064" cy="440120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ctr" latinLnBrk="0" hangingPunct="1">
              <a:lnSpc>
                <a:spcPct val="200000"/>
              </a:lnSpc>
              <a:spcBef>
                <a:spcPct val="0"/>
              </a:spcBef>
              <a:spcAft>
                <a:spcPct val="0"/>
              </a:spcAft>
              <a:buClrTx/>
              <a:buSzTx/>
              <a:buFontTx/>
              <a:buNone/>
            </a:pP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2023</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年四川达州）</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19</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世纪中后期，西方列强接连发动侵略中国的战争，</a:t>
            </a: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ctr" latinLnBrk="0" hangingPunct="1">
              <a:lnSpc>
                <a:spcPct val="200000"/>
              </a:lnSpc>
              <a:spcBef>
                <a:spcPct val="0"/>
              </a:spcBef>
              <a:spcAft>
                <a:spcPct val="0"/>
              </a:spcAft>
              <a:buClrTx/>
              <a:buSzTx/>
              <a:buFontTx/>
              <a:buNone/>
            </a:pP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强迫清政府开放一系列通商口岸。以下被迫开放的通商口岸按时间先后顺</a:t>
            </a: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ctr" latinLnBrk="0" hangingPunct="1">
              <a:lnSpc>
                <a:spcPct val="200000"/>
              </a:lnSpc>
              <a:spcBef>
                <a:spcPct val="0"/>
              </a:spcBef>
              <a:spcAft>
                <a:spcPct val="0"/>
              </a:spcAft>
              <a:buClrTx/>
              <a:buSzTx/>
              <a:buFontTx/>
              <a:buNone/>
            </a:pP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序排列正确的是（     ）</a:t>
            </a:r>
            <a:endPar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ctr" latinLnBrk="0" hangingPunct="0">
              <a:lnSpc>
                <a:spcPct val="200000"/>
              </a:lnSpc>
              <a:spcBef>
                <a:spcPct val="0"/>
              </a:spcBef>
              <a:spcAft>
                <a:spcPct val="0"/>
              </a:spcAft>
              <a:buClrTx/>
              <a:buSzTx/>
              <a:buFontTx/>
              <a:buNone/>
            </a:pP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①南京      ②天津      ③重庆     ④上海</a:t>
            </a:r>
            <a:endPar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ctr" latinLnBrk="0" hangingPunct="0">
              <a:lnSpc>
                <a:spcPct val="200000"/>
              </a:lnSpc>
              <a:spcBef>
                <a:spcPct val="0"/>
              </a:spcBef>
              <a:spcAft>
                <a:spcPct val="0"/>
              </a:spcAft>
              <a:buClrTx/>
              <a:buSzTx/>
              <a:buFontTx/>
              <a:buNone/>
            </a:pP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．①②③④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．④①②③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．④②①③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．①④②③</a:t>
            </a:r>
            <a:endPar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custDataLst>
              <p:tags r:id="rId1"/>
            </p:custDataLst>
          </p:nvPr>
        </p:nvSpPr>
        <p:spPr>
          <a:xfrm>
            <a:off x="3374556" y="3158185"/>
            <a:ext cx="539750" cy="659130"/>
          </a:xfrm>
          <a:prstGeom prst="rect">
            <a:avLst/>
          </a:prstGeom>
          <a:noFill/>
        </p:spPr>
        <p:txBody>
          <a:bodyPr wrap="square" rtlCol="0">
            <a:noAutofit/>
          </a:bodyPr>
          <a:lstStyle/>
          <a:p>
            <a:pPr algn="ctr"/>
            <a:r>
              <a:rPr lang="en-US" altLang="zh-CN" sz="3600" dirty="0" smtClean="0">
                <a:solidFill>
                  <a:srgbClr val="FF0000"/>
                </a:solidFill>
                <a:latin typeface="黑体" panose="02010609060101010101" pitchFamily="49" charset="-122"/>
                <a:ea typeface="黑体" panose="02010609060101010101" pitchFamily="49" charset="-122"/>
              </a:rPr>
              <a:t>B</a:t>
            </a:r>
            <a:endParaRPr lang="en-US" altLang="zh-CN" sz="36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351064" y="977187"/>
            <a:ext cx="11674991" cy="5262979"/>
          </a:xfrm>
          <a:prstGeom prst="rect">
            <a:avLst/>
          </a:prstGeom>
          <a:noFill/>
          <a:ln w="9525">
            <a:noFill/>
            <a:miter lim="800000"/>
          </a:ln>
          <a:effectLst/>
        </p:spPr>
        <p:txBody>
          <a:bodyPr vert="horz" wrap="none" lIns="91440" tIns="45720" rIns="91440" bIns="45720" numCol="1" anchor="ctr" anchorCtr="0" compatLnSpc="1">
            <a:spAutoFit/>
          </a:bodyPr>
          <a:lstStyle/>
          <a:p>
            <a:pPr algn="just" fontAlgn="ctr">
              <a:lnSpc>
                <a:spcPct val="200000"/>
              </a:lnSpc>
              <a:spcBef>
                <a:spcPct val="0"/>
              </a:spcBef>
              <a:spcAft>
                <a:spcPct val="0"/>
              </a:spcAft>
            </a:pP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2.</a:t>
            </a:r>
            <a:r>
              <a:rPr 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（河北省邢台市</a:t>
            </a: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2023</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年模拟）恩格斯评价甲午中日战争时认为：“不管</a:t>
            </a:r>
            <a:endPar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algn="just" fontAlgn="ctr">
              <a:lnSpc>
                <a:spcPct val="200000"/>
              </a:lnSpc>
              <a:spcBef>
                <a:spcPct val="0"/>
              </a:spcBef>
              <a:spcAft>
                <a:spcPct val="0"/>
              </a:spcAft>
            </a:pP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这次战争的直接后果如何，有一点是必不可免的：古老中国整个传统的</a:t>
            </a:r>
            <a:endPar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algn="just" fontAlgn="ctr">
              <a:lnSpc>
                <a:spcPct val="200000"/>
              </a:lnSpc>
              <a:spcBef>
                <a:spcPct val="0"/>
              </a:spcBef>
              <a:spcAft>
                <a:spcPct val="0"/>
              </a:spcAft>
            </a:pP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经济体系将完全崩溃</a:t>
            </a: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在陆地和海上打了败仗的中国人将被迫欧化，</a:t>
            </a:r>
            <a:endPar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algn="just" fontAlgn="ctr">
              <a:lnSpc>
                <a:spcPct val="200000"/>
              </a:lnSpc>
              <a:spcBef>
                <a:spcPct val="0"/>
              </a:spcBef>
              <a:spcAft>
                <a:spcPct val="0"/>
              </a:spcAft>
            </a:pP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全部开放它的港口通商，建筑铁路和工厂，从而把那种可以养活这亿万</a:t>
            </a:r>
            <a:endPar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algn="just" fontAlgn="ctr">
              <a:lnSpc>
                <a:spcPct val="200000"/>
              </a:lnSpc>
              <a:spcBef>
                <a:spcPct val="0"/>
              </a:spcBef>
              <a:spcAft>
                <a:spcPct val="0"/>
              </a:spcAft>
            </a:pP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人口的旧体系完全摧毁。”恩格斯论述了甲午中日战争的（ </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a:t>
            </a:r>
            <a:endPar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algn="just" fontAlgn="ctr">
              <a:lnSpc>
                <a:spcPct val="200000"/>
              </a:lnSpc>
              <a:spcBef>
                <a:spcPct val="0"/>
              </a:spcBef>
              <a:spcAft>
                <a:spcPct val="0"/>
              </a:spcAft>
            </a:pP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A. </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原因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进程	</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影响	   </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r>
              <a:rPr lang="en-US" altLang="zh-CN" sz="2800" dirty="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rPr>
              <a:t>背景</a:t>
            </a:r>
            <a:endParaRPr lang="zh-CN" altLang="en-US" sz="2800" dirty="0">
              <a:solidFill>
                <a:srgbClr val="0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custDataLst>
              <p:tags r:id="rId1"/>
            </p:custDataLst>
          </p:nvPr>
        </p:nvSpPr>
        <p:spPr>
          <a:xfrm>
            <a:off x="9835327" y="4667604"/>
            <a:ext cx="539750" cy="659130"/>
          </a:xfrm>
          <a:prstGeom prst="rect">
            <a:avLst/>
          </a:prstGeom>
          <a:noFill/>
        </p:spPr>
        <p:txBody>
          <a:bodyPr wrap="square" rtlCol="0">
            <a:noAutofit/>
          </a:bodyPr>
          <a:lstStyle>
            <a:defPPr>
              <a:defRPr lang="zh-CN"/>
            </a:defPPr>
            <a:lvl1pPr algn="ctr">
              <a:defRPr sz="3600">
                <a:solidFill>
                  <a:srgbClr val="FF0000"/>
                </a:solidFill>
                <a:latin typeface="黑体" panose="02010609060101010101" pitchFamily="49" charset="-122"/>
                <a:ea typeface="黑体" panose="02010609060101010101" pitchFamily="49" charset="-122"/>
              </a:defRPr>
            </a:lvl1pPr>
          </a:lstStyle>
          <a:p>
            <a:r>
              <a:rPr lang="en-US" altLang="zh-CN" dirty="0"/>
              <a:t>C</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2"/>
          <p:cNvSpPr/>
          <p:nvPr>
            <p:custDataLst>
              <p:tags r:id="rId1"/>
            </p:custDataLst>
          </p:nvPr>
        </p:nvSpPr>
        <p:spPr>
          <a:xfrm>
            <a:off x="943860" y="1334125"/>
            <a:ext cx="10274300" cy="2396985"/>
          </a:xfrm>
          <a:prstGeom prst="roundRect">
            <a:avLst>
              <a:gd name="adj" fmla="val 7272"/>
            </a:avLst>
          </a:prstGeom>
          <a:solidFill>
            <a:srgbClr val="F0EFEF">
              <a:alpha val="80000"/>
            </a:srgbClr>
          </a:solidFill>
          <a:ln>
            <a:solidFill>
              <a:srgbClr val="F0EFE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3" name="矩形 12"/>
          <p:cNvSpPr/>
          <p:nvPr/>
        </p:nvSpPr>
        <p:spPr>
          <a:xfrm>
            <a:off x="827857" y="1628800"/>
            <a:ext cx="11880850" cy="1877437"/>
          </a:xfrm>
          <a:prstGeom prst="rect">
            <a:avLst/>
          </a:prstGeom>
          <a:noFill/>
        </p:spPr>
        <p:txBody>
          <a:bodyPr wrap="square" lIns="91440" tIns="45720" rIns="91440" bIns="45720">
            <a:spAutoFit/>
          </a:bodyPr>
          <a:lstStyle/>
          <a:p>
            <a:r>
              <a:rPr lang="zh-CN" altLang="en-US" sz="4000" b="1" cap="none" spc="0" dirty="0" smtClean="0">
                <a:ln w="10541" cmpd="sng">
                  <a:solidFill>
                    <a:srgbClr val="7D7D7D">
                      <a:tint val="100000"/>
                      <a:shade val="100000"/>
                      <a:satMod val="110000"/>
                    </a:srgbClr>
                  </a:solidFill>
                  <a:prstDash val="solid"/>
                </a:ln>
                <a:solidFill>
                  <a:srgbClr val="002060"/>
                </a:solidFill>
                <a:effectLst/>
              </a:rPr>
              <a:t>第</a:t>
            </a:r>
            <a:r>
              <a:rPr lang="en-US" altLang="zh-CN" sz="4000" b="1" cap="none" spc="0" dirty="0" smtClean="0">
                <a:ln w="10541" cmpd="sng">
                  <a:solidFill>
                    <a:srgbClr val="7D7D7D">
                      <a:tint val="100000"/>
                      <a:shade val="100000"/>
                      <a:satMod val="110000"/>
                    </a:srgbClr>
                  </a:solidFill>
                  <a:prstDash val="solid"/>
                </a:ln>
                <a:solidFill>
                  <a:srgbClr val="002060"/>
                </a:solidFill>
                <a:effectLst/>
              </a:rPr>
              <a:t>5</a:t>
            </a:r>
            <a:r>
              <a:rPr lang="zh-CN" altLang="en-US" sz="4000" b="1" cap="none" spc="0" dirty="0" smtClean="0">
                <a:ln w="10541" cmpd="sng">
                  <a:solidFill>
                    <a:srgbClr val="7D7D7D">
                      <a:tint val="100000"/>
                      <a:shade val="100000"/>
                      <a:satMod val="110000"/>
                    </a:srgbClr>
                  </a:solidFill>
                  <a:prstDash val="solid"/>
                </a:ln>
                <a:solidFill>
                  <a:srgbClr val="002060"/>
                </a:solidFill>
                <a:effectLst/>
              </a:rPr>
              <a:t>课  甲午中日战争</a:t>
            </a:r>
            <a:r>
              <a:rPr lang="zh-CN" altLang="en-US" sz="3600" b="1" cap="none" spc="0" dirty="0" smtClean="0">
                <a:ln w="10541" cmpd="sng">
                  <a:solidFill>
                    <a:srgbClr val="7D7D7D">
                      <a:tint val="100000"/>
                      <a:shade val="100000"/>
                      <a:satMod val="110000"/>
                    </a:srgbClr>
                  </a:solidFill>
                  <a:prstDash val="solid"/>
                </a:ln>
                <a:solidFill>
                  <a:srgbClr val="002060"/>
                </a:solidFill>
                <a:effectLst/>
              </a:rPr>
              <a:t>         </a:t>
            </a:r>
            <a:endParaRPr lang="en-US" altLang="zh-CN" sz="3600" b="1" cap="none" spc="0" dirty="0" smtClean="0">
              <a:ln w="10541" cmpd="sng">
                <a:solidFill>
                  <a:srgbClr val="7D7D7D">
                    <a:tint val="100000"/>
                    <a:shade val="100000"/>
                    <a:satMod val="110000"/>
                  </a:srgbClr>
                </a:solidFill>
                <a:prstDash val="solid"/>
              </a:ln>
              <a:solidFill>
                <a:srgbClr val="002060"/>
              </a:solidFill>
              <a:effectLst/>
            </a:endParaRPr>
          </a:p>
          <a:p>
            <a:pPr algn="ctr"/>
            <a:endParaRPr lang="en-US" altLang="zh-CN" sz="3600" b="1" dirty="0" smtClean="0">
              <a:ln w="10541" cmpd="sng">
                <a:solidFill>
                  <a:srgbClr val="7D7D7D">
                    <a:tint val="100000"/>
                    <a:shade val="100000"/>
                    <a:satMod val="110000"/>
                  </a:srgbClr>
                </a:solidFill>
                <a:prstDash val="solid"/>
              </a:ln>
              <a:solidFill>
                <a:srgbClr val="002060"/>
              </a:solidFill>
            </a:endParaRPr>
          </a:p>
          <a:p>
            <a:pPr algn="ctr"/>
            <a:r>
              <a:rPr lang="zh-CN" altLang="en-US" sz="3600" b="1" cap="none" spc="0" dirty="0" smtClean="0">
                <a:ln w="10541" cmpd="sng">
                  <a:solidFill>
                    <a:srgbClr val="7D7D7D">
                      <a:tint val="100000"/>
                      <a:shade val="100000"/>
                      <a:satMod val="110000"/>
                    </a:srgbClr>
                  </a:solidFill>
                  <a:prstDash val="solid"/>
                </a:ln>
                <a:solidFill>
                  <a:srgbClr val="002060"/>
                </a:solidFill>
                <a:effectLst/>
              </a:rPr>
              <a:t>                                   </a:t>
            </a:r>
            <a:r>
              <a:rPr lang="zh-CN" altLang="en-US" sz="4000" b="1" dirty="0" smtClean="0">
                <a:ln w="10541" cmpd="sng">
                  <a:solidFill>
                    <a:srgbClr val="7D7D7D">
                      <a:tint val="100000"/>
                      <a:shade val="100000"/>
                      <a:satMod val="110000"/>
                    </a:srgbClr>
                  </a:solidFill>
                  <a:prstDash val="solid"/>
                </a:ln>
                <a:solidFill>
                  <a:srgbClr val="002060"/>
                </a:solidFill>
              </a:rPr>
              <a:t>列强瓜分中国狂潮</a:t>
            </a:r>
            <a:endParaRPr lang="zh-CN" altLang="en-US" sz="4000" b="1" dirty="0">
              <a:ln w="10541" cmpd="sng">
                <a:solidFill>
                  <a:srgbClr val="7D7D7D">
                    <a:tint val="100000"/>
                    <a:shade val="100000"/>
                    <a:satMod val="110000"/>
                  </a:srgbClr>
                </a:solidFill>
                <a:prstDash val="solid"/>
              </a:ln>
              <a:solidFill>
                <a:srgbClr val="002060"/>
              </a:solidFill>
            </a:endParaRPr>
          </a:p>
        </p:txBody>
      </p:sp>
      <p:sp>
        <p:nvSpPr>
          <p:cNvPr id="14" name="椭圆 13"/>
          <p:cNvSpPr/>
          <p:nvPr/>
        </p:nvSpPr>
        <p:spPr>
          <a:xfrm>
            <a:off x="5868417" y="2204864"/>
            <a:ext cx="1113837" cy="642942"/>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847605" y="2143117"/>
            <a:ext cx="928198" cy="769441"/>
          </a:xfrm>
          <a:prstGeom prst="rect">
            <a:avLst/>
          </a:prstGeom>
          <a:noFill/>
        </p:spPr>
        <p:txBody>
          <a:bodyPr wrap="square" lIns="91440" tIns="45720" rIns="91440" bIns="45720">
            <a:spAutoFit/>
          </a:bodyPr>
          <a:lstStyle/>
          <a:p>
            <a:pPr algn="ctr"/>
            <a:r>
              <a:rPr lang="zh-CN" altLang="en-US" sz="4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与</a:t>
            </a:r>
            <a:endParaRPr lang="zh-CN" altLang="en-US" sz="4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pSp>
        <p:nvGrpSpPr>
          <p:cNvPr id="16" name="Group 13"/>
          <p:cNvGrpSpPr/>
          <p:nvPr/>
        </p:nvGrpSpPr>
        <p:grpSpPr bwMode="auto">
          <a:xfrm>
            <a:off x="0" y="4143380"/>
            <a:ext cx="11880850" cy="2428892"/>
            <a:chOff x="0" y="3264"/>
            <a:chExt cx="5760" cy="1056"/>
          </a:xfrm>
        </p:grpSpPr>
        <p:pic>
          <p:nvPicPr>
            <p:cNvPr id="17" name="Picture 14" descr="aa017"/>
            <p:cNvPicPr>
              <a:picLocks noChangeAspect="1" noChangeArrowheads="1" noCrop="1"/>
            </p:cNvPicPr>
            <p:nvPr/>
          </p:nvPicPr>
          <p:blipFill>
            <a:blip r:embed="rId3" cstate="print"/>
            <a:srcRect/>
            <a:stretch>
              <a:fillRect/>
            </a:stretch>
          </p:blipFill>
          <p:spPr bwMode="auto">
            <a:xfrm>
              <a:off x="4272" y="3264"/>
              <a:ext cx="1488" cy="1056"/>
            </a:xfrm>
            <a:prstGeom prst="rect">
              <a:avLst/>
            </a:prstGeom>
            <a:noFill/>
            <a:ln w="9525">
              <a:noFill/>
              <a:miter lim="800000"/>
              <a:headEnd/>
              <a:tailEnd/>
            </a:ln>
          </p:spPr>
        </p:pic>
        <p:pic>
          <p:nvPicPr>
            <p:cNvPr id="18" name="Picture 15" descr="aa017"/>
            <p:cNvPicPr>
              <a:picLocks noChangeAspect="1" noChangeArrowheads="1" noCrop="1"/>
            </p:cNvPicPr>
            <p:nvPr/>
          </p:nvPicPr>
          <p:blipFill>
            <a:blip r:embed="rId3" cstate="print"/>
            <a:srcRect/>
            <a:stretch>
              <a:fillRect/>
            </a:stretch>
          </p:blipFill>
          <p:spPr bwMode="auto">
            <a:xfrm>
              <a:off x="1296" y="3264"/>
              <a:ext cx="1488" cy="1056"/>
            </a:xfrm>
            <a:prstGeom prst="rect">
              <a:avLst/>
            </a:prstGeom>
            <a:noFill/>
            <a:ln w="9525">
              <a:noFill/>
              <a:miter lim="800000"/>
              <a:headEnd/>
              <a:tailEnd/>
            </a:ln>
          </p:spPr>
        </p:pic>
        <p:pic>
          <p:nvPicPr>
            <p:cNvPr id="19" name="Picture 16" descr="aa017"/>
            <p:cNvPicPr>
              <a:picLocks noChangeAspect="1" noChangeArrowheads="1" noCrop="1"/>
            </p:cNvPicPr>
            <p:nvPr/>
          </p:nvPicPr>
          <p:blipFill>
            <a:blip r:embed="rId3" cstate="print"/>
            <a:srcRect/>
            <a:stretch>
              <a:fillRect/>
            </a:stretch>
          </p:blipFill>
          <p:spPr bwMode="auto">
            <a:xfrm>
              <a:off x="2784" y="3264"/>
              <a:ext cx="1488" cy="1056"/>
            </a:xfrm>
            <a:prstGeom prst="rect">
              <a:avLst/>
            </a:prstGeom>
            <a:noFill/>
            <a:ln w="9525">
              <a:noFill/>
              <a:miter lim="800000"/>
              <a:headEnd/>
              <a:tailEnd/>
            </a:ln>
          </p:spPr>
        </p:pic>
        <p:pic>
          <p:nvPicPr>
            <p:cNvPr id="20" name="Picture 17" descr="aa017"/>
            <p:cNvPicPr>
              <a:picLocks noChangeAspect="1" noChangeArrowheads="1" noCrop="1"/>
            </p:cNvPicPr>
            <p:nvPr/>
          </p:nvPicPr>
          <p:blipFill>
            <a:blip r:embed="rId3" cstate="print"/>
            <a:srcRect/>
            <a:stretch>
              <a:fillRect/>
            </a:stretch>
          </p:blipFill>
          <p:spPr bwMode="auto">
            <a:xfrm>
              <a:off x="0" y="3264"/>
              <a:ext cx="1488" cy="1056"/>
            </a:xfrm>
            <a:prstGeom prst="rect">
              <a:avLst/>
            </a:prstGeom>
            <a:noFill/>
            <a:ln w="9525">
              <a:noFill/>
              <a:miter lim="800000"/>
              <a:headEnd/>
              <a:tailEnd/>
            </a:ln>
          </p:spPr>
        </p:pic>
      </p:grpSp>
      <p:sp>
        <p:nvSpPr>
          <p:cNvPr id="21" name="TextBox 20"/>
          <p:cNvSpPr txBox="1"/>
          <p:nvPr/>
        </p:nvSpPr>
        <p:spPr>
          <a:xfrm>
            <a:off x="0" y="504968"/>
            <a:ext cx="7725192" cy="523220"/>
          </a:xfrm>
          <a:prstGeom prst="rect">
            <a:avLst/>
          </a:prstGeom>
          <a:noFill/>
        </p:spPr>
        <p:txBody>
          <a:bodyPr wrap="none" rtlCol="0">
            <a:spAutoFit/>
          </a:bodyPr>
          <a:lstStyle/>
          <a:p>
            <a:r>
              <a:rPr lang="zh-CN" altLang="en-US" sz="2800" b="1" dirty="0" smtClean="0">
                <a:latin typeface="黑体" panose="02010609060101010101" pitchFamily="49" charset="-122"/>
                <a:ea typeface="黑体" panose="02010609060101010101" pitchFamily="49" charset="-122"/>
              </a:rPr>
              <a:t>第二单元  近代化的早期探索与民族危机的加剧</a:t>
            </a:r>
            <a:endParaRPr lang="zh-CN" altLang="en-US" sz="2800" b="1" dirty="0">
              <a:latin typeface="黑体" panose="02010609060101010101" pitchFamily="49" charset="-122"/>
              <a:ea typeface="黑体" panose="02010609060101010101" pitchFamily="49" charset="-122"/>
            </a:endParaRPr>
          </a:p>
        </p:txBody>
      </p:sp>
      <p:pic>
        <p:nvPicPr>
          <p:cNvPr id="22" name="Picture 5" descr="C:\Users\Administrator\Desktop\2.png"/>
          <p:cNvPicPr>
            <a:picLocks noChangeAspect="1" noChangeArrowheads="1"/>
          </p:cNvPicPr>
          <p:nvPr/>
        </p:nvPicPr>
        <p:blipFill>
          <a:blip r:embed="rId4" cstate="print"/>
          <a:srcRect/>
          <a:stretch>
            <a:fillRect/>
          </a:stretch>
        </p:blipFill>
        <p:spPr bwMode="auto">
          <a:xfrm>
            <a:off x="371237" y="4429132"/>
            <a:ext cx="2413315" cy="1785926"/>
          </a:xfrm>
          <a:prstGeom prst="rect">
            <a:avLst/>
          </a:prstGeom>
          <a:noFill/>
        </p:spPr>
      </p:pic>
      <p:pic>
        <p:nvPicPr>
          <p:cNvPr id="23" name="Picture 2" descr="C:\Users\Administrator\Desktop\u4d.png"/>
          <p:cNvPicPr>
            <a:picLocks noChangeAspect="1" noChangeArrowheads="1"/>
          </p:cNvPicPr>
          <p:nvPr/>
        </p:nvPicPr>
        <p:blipFill>
          <a:blip r:embed="rId5" cstate="print"/>
          <a:srcRect/>
          <a:stretch>
            <a:fillRect/>
          </a:stretch>
        </p:blipFill>
        <p:spPr bwMode="auto">
          <a:xfrm>
            <a:off x="3063011" y="4500570"/>
            <a:ext cx="2320495" cy="1714512"/>
          </a:xfrm>
          <a:prstGeom prst="rect">
            <a:avLst/>
          </a:prstGeom>
          <a:noFill/>
        </p:spPr>
      </p:pic>
      <p:pic>
        <p:nvPicPr>
          <p:cNvPr id="24" name="Picture 3" descr="C:\Users\Administrator\Desktop\un5.png"/>
          <p:cNvPicPr>
            <a:picLocks noChangeAspect="1" noChangeArrowheads="1"/>
          </p:cNvPicPr>
          <p:nvPr/>
        </p:nvPicPr>
        <p:blipFill>
          <a:blip r:embed="rId6" cstate="print"/>
          <a:srcRect/>
          <a:stretch>
            <a:fillRect/>
          </a:stretch>
        </p:blipFill>
        <p:spPr bwMode="auto">
          <a:xfrm>
            <a:off x="6033245" y="4500570"/>
            <a:ext cx="2524673" cy="1714512"/>
          </a:xfrm>
          <a:prstGeom prst="rect">
            <a:avLst/>
          </a:prstGeom>
          <a:noFill/>
        </p:spPr>
      </p:pic>
      <p:pic>
        <p:nvPicPr>
          <p:cNvPr id="25" name="Picture 3" descr="C:\Users\Administrator\Desktop\3.png"/>
          <p:cNvPicPr>
            <a:picLocks noChangeAspect="1" noChangeArrowheads="1"/>
          </p:cNvPicPr>
          <p:nvPr/>
        </p:nvPicPr>
        <p:blipFill>
          <a:blip r:embed="rId7" cstate="print"/>
          <a:srcRect/>
          <a:stretch>
            <a:fillRect/>
          </a:stretch>
        </p:blipFill>
        <p:spPr bwMode="auto">
          <a:xfrm>
            <a:off x="9096298" y="4429132"/>
            <a:ext cx="2413315" cy="188812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526474" y="868331"/>
            <a:ext cx="11315918" cy="59093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3.</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史论结合、论从史出是研究历史的重要方法。材料中省略号处的论点</a:t>
            </a: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pP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最有可能是（     ）</a:t>
            </a: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pP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1" fontAlgn="base" latinLnBrk="0" hangingPunct="1">
              <a:lnSpc>
                <a:spcPct val="150000"/>
              </a:lnSpc>
              <a:spcBef>
                <a:spcPct val="0"/>
              </a:spcBef>
              <a:spcAft>
                <a:spcPct val="0"/>
              </a:spcAft>
              <a:buClrTx/>
              <a:buSzTx/>
              <a:buFontTx/>
              <a:buNone/>
            </a:pPr>
            <a:endPar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．开启军事近代化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B</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．破环了社会经济</a:t>
            </a:r>
            <a:endPar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C</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．促进了国人觉醒        </a:t>
            </a:r>
            <a:r>
              <a:rPr lang="en-US" altLang="zh-CN"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D</a:t>
            </a:r>
            <a:r>
              <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．打击了清朝统治</a:t>
            </a:r>
            <a:endParaRPr lang="zh-CN" altLang="en-US" sz="28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p:txBody>
      </p:sp>
      <p:sp>
        <p:nvSpPr>
          <p:cNvPr id="4" name="文本框 3"/>
          <p:cNvSpPr txBox="1"/>
          <p:nvPr>
            <p:custDataLst>
              <p:tags r:id="rId1"/>
            </p:custDataLst>
          </p:nvPr>
        </p:nvSpPr>
        <p:spPr>
          <a:xfrm>
            <a:off x="2927133" y="1549548"/>
            <a:ext cx="539750" cy="659130"/>
          </a:xfrm>
          <a:prstGeom prst="rect">
            <a:avLst/>
          </a:prstGeom>
          <a:noFill/>
        </p:spPr>
        <p:txBody>
          <a:bodyPr wrap="square" rtlCol="0">
            <a:noAutofit/>
          </a:bodyPr>
          <a:lstStyle>
            <a:defPPr>
              <a:defRPr lang="zh-CN"/>
            </a:defPPr>
            <a:lvl1pPr algn="ctr">
              <a:defRPr sz="3600">
                <a:solidFill>
                  <a:srgbClr val="FF0000"/>
                </a:solidFill>
                <a:latin typeface="黑体" panose="02010609060101010101" pitchFamily="49" charset="-122"/>
                <a:ea typeface="黑体" panose="02010609060101010101" pitchFamily="49" charset="-122"/>
              </a:defRPr>
            </a:lvl1pPr>
          </a:lstStyle>
          <a:p>
            <a:r>
              <a:rPr lang="en-US" altLang="zh-CN" dirty="0"/>
              <a:t>C</a:t>
            </a:r>
            <a:endParaRPr lang="en-US" altLang="zh-CN" dirty="0"/>
          </a:p>
        </p:txBody>
      </p:sp>
      <p:graphicFrame>
        <p:nvGraphicFramePr>
          <p:cNvPr id="3" name="表格 2"/>
          <p:cNvGraphicFramePr>
            <a:graphicFrameLocks noGrp="1"/>
          </p:cNvGraphicFramePr>
          <p:nvPr/>
        </p:nvGraphicFramePr>
        <p:xfrm>
          <a:off x="634586" y="2449902"/>
          <a:ext cx="10735378" cy="2743200"/>
        </p:xfrm>
        <a:graphic>
          <a:graphicData uri="http://schemas.openxmlformats.org/drawingml/2006/table">
            <a:tbl>
              <a:tblPr/>
              <a:tblGrid>
                <a:gridCol w="8453996"/>
                <a:gridCol w="2281382"/>
              </a:tblGrid>
              <a:tr h="509394">
                <a:tc>
                  <a:txBody>
                    <a:bodyPr/>
                    <a:lstStyle/>
                    <a:p>
                      <a:pPr algn="ctr">
                        <a:lnSpc>
                          <a:spcPct val="150000"/>
                        </a:lnSpc>
                        <a:spcAft>
                          <a:spcPts val="0"/>
                        </a:spcAft>
                      </a:pPr>
                      <a:r>
                        <a:rPr lang="zh-CN" altLang="en-US" sz="2400" b="1"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论据</a:t>
                      </a:r>
                      <a:endParaRPr lang="zh-CN" altLang="en-US" sz="2400" b="1"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lnSpc>
                          <a:spcPct val="150000"/>
                        </a:lnSpc>
                        <a:spcAft>
                          <a:spcPts val="0"/>
                        </a:spcAft>
                      </a:pPr>
                      <a:r>
                        <a:rPr lang="zh-CN" altLang="en-US" sz="2400" b="1"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论点</a:t>
                      </a:r>
                      <a:endParaRPr lang="zh-CN" altLang="en-US" sz="2400" b="1"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1018788">
                <a:tc>
                  <a:txBody>
                    <a:bodyPr/>
                    <a:lstStyle/>
                    <a:p>
                      <a:pPr marL="0" algn="l" defTabSz="685800" rtl="0" eaLnBrk="1" latinLnBrk="0" hangingPunct="1">
                        <a:lnSpc>
                          <a:spcPct val="150000"/>
                        </a:lnSpc>
                        <a:spcAft>
                          <a:spcPts val="0"/>
                        </a:spcAft>
                      </a:pPr>
                      <a:r>
                        <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战争的失败，使中国思想界认识到只有一场激进的改革，甚或革命，才可拯救中国。</a:t>
                      </a:r>
                      <a:r>
                        <a:rPr lang="en-US"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r>
                        <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徐中约《中国近代史》</a:t>
                      </a:r>
                      <a:endPar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2">
                  <a:txBody>
                    <a:bodyPr/>
                    <a:lstStyle/>
                    <a:p>
                      <a:pPr marL="0" algn="l" defTabSz="685800" rtl="0" eaLnBrk="1" latinLnBrk="0" hangingPunct="1">
                        <a:lnSpc>
                          <a:spcPct val="150000"/>
                        </a:lnSpc>
                        <a:spcAft>
                          <a:spcPts val="0"/>
                        </a:spcAft>
                      </a:pPr>
                      <a:r>
                        <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甲午中日战争</a:t>
                      </a:r>
                      <a:r>
                        <a:rPr lang="en-US"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a:t>
                      </a:r>
                      <a:endPar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1018788">
                <a:tc>
                  <a:txBody>
                    <a:bodyPr/>
                    <a:lstStyle/>
                    <a:p>
                      <a:pPr marL="0" algn="l" defTabSz="685800" rtl="0" eaLnBrk="1" latinLnBrk="0" hangingPunct="1">
                        <a:lnSpc>
                          <a:spcPct val="150000"/>
                        </a:lnSpc>
                        <a:spcAft>
                          <a:spcPts val="0"/>
                        </a:spcAft>
                      </a:pPr>
                      <a:r>
                        <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台湾既割，二百兆之偿款既输，而鼾睡之声乃渐惊起。</a:t>
                      </a:r>
                      <a:endPar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p>
                      <a:pPr marL="0" algn="l" defTabSz="685800" rtl="0" eaLnBrk="1" latinLnBrk="0" hangingPunct="1">
                        <a:lnSpc>
                          <a:spcPct val="150000"/>
                        </a:lnSpc>
                        <a:spcAft>
                          <a:spcPts val="0"/>
                        </a:spcAft>
                      </a:pPr>
                      <a:r>
                        <a:rPr lang="en-US"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                                         ——</a:t>
                      </a:r>
                      <a:r>
                        <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rPr>
                        <a:t>梁启超</a:t>
                      </a:r>
                      <a:endParaRPr lang="zh-CN" altLang="en-US" sz="2400" kern="1200" dirty="0" smtClean="0">
                        <a:solidFill>
                          <a:srgbClr val="000000"/>
                        </a:solidFill>
                        <a:latin typeface="黑体" panose="02010609060101010101" pitchFamily="49" charset="-122"/>
                        <a:ea typeface="黑体" panose="02010609060101010101" pitchFamily="49" charset="-122"/>
                        <a:cs typeface="宋体" panose="02010600030101010101" pitchFamily="2" charset="-122"/>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vMerge="1">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9047" y="3106881"/>
            <a:ext cx="5901690" cy="645160"/>
          </a:xfrm>
          <a:prstGeom prst="rect">
            <a:avLst/>
          </a:prstGeom>
          <a:noFill/>
        </p:spPr>
        <p:txBody>
          <a:bodyPr wrap="square" rtlCol="0">
            <a:spAutoFit/>
          </a:bodyPr>
          <a:lstStyle/>
          <a:p>
            <a:pPr algn="ctr"/>
            <a:r>
              <a:rPr lang="zh-CN" altLang="en-US" sz="3600" b="1" dirty="0" smtClean="0">
                <a:solidFill>
                  <a:schemeClr val="bg1"/>
                </a:solidFill>
                <a:latin typeface="黑体" panose="02010609060101010101" pitchFamily="49" charset="-122"/>
                <a:ea typeface="黑体" panose="02010609060101010101" pitchFamily="49" charset="-122"/>
              </a:rPr>
              <a:t>完成</a:t>
            </a:r>
            <a:r>
              <a:rPr lang="zh-CN" altLang="en-US" sz="3600" b="1" dirty="0">
                <a:solidFill>
                  <a:schemeClr val="bg1"/>
                </a:solidFill>
                <a:latin typeface="黑体" panose="02010609060101010101" pitchFamily="49" charset="-122"/>
                <a:ea typeface="黑体" panose="02010609060101010101" pitchFamily="49" charset="-122"/>
              </a:rPr>
              <a:t>本课课后练习</a:t>
            </a:r>
            <a:endParaRPr lang="zh-CN" altLang="en-US" sz="3600" b="1"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443633" y="1090096"/>
            <a:ext cx="11157585" cy="5079795"/>
          </a:xfrm>
          <a:prstGeom prst="rect">
            <a:avLst/>
          </a:prstGeom>
        </p:spPr>
        <p:txBody>
          <a:bodyPr wrap="square">
            <a:noAutofit/>
          </a:bodyPr>
          <a:lstStyle/>
          <a:p>
            <a:pPr>
              <a:lnSpc>
                <a:spcPct val="200000"/>
              </a:lnSpc>
            </a:pPr>
            <a:r>
              <a:rPr lang="en-US" altLang="zh-CN"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1.</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了解甲午中日战争爆发的背景</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史料实证、历史解释</a:t>
            </a:r>
            <a:r>
              <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a:t>
            </a:r>
            <a:endPar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endParaRPr>
          </a:p>
          <a:p>
            <a:pPr>
              <a:lnSpc>
                <a:spcPct val="200000"/>
              </a:lnSpc>
            </a:pPr>
            <a:r>
              <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2.</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通过识读地图，了解甲午中日战争的过程概况。（时空观念）；</a:t>
            </a:r>
            <a:endPar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endParaRPr>
          </a:p>
          <a:p>
            <a:pPr>
              <a:lnSpc>
                <a:spcPct val="200000"/>
              </a:lnSpc>
            </a:pPr>
            <a:r>
              <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3.</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了解</a:t>
            </a:r>
            <a:r>
              <a:rPr lang="en-US" altLang="zh-CN"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马关条约</a:t>
            </a:r>
            <a:r>
              <a:rPr lang="en-US" altLang="zh-CN"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的主要内容；通过史实说明</a:t>
            </a:r>
            <a:r>
              <a:rPr lang="en-US" altLang="zh-CN"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马关条约</a:t>
            </a:r>
            <a:r>
              <a:rPr lang="en-US" altLang="zh-CN"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签订后</a:t>
            </a:r>
            <a:r>
              <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rPr>
              <a:t>，中国民族危机的加深</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。（史料实证、历史解释）</a:t>
            </a:r>
            <a:endPar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endParaRPr>
          </a:p>
          <a:p>
            <a:pPr>
              <a:lnSpc>
                <a:spcPct val="200000"/>
              </a:lnSpc>
            </a:pPr>
            <a:r>
              <a:rPr lang="en-US" altLang="zh-CN"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4.</a:t>
            </a:r>
            <a:r>
              <a:rPr lang="zh-CN" altLang="en-US" sz="2800" b="1" dirty="0" smtClean="0">
                <a:solidFill>
                  <a:prstClr val="black"/>
                </a:solidFill>
                <a:latin typeface="黑体" panose="02010609060101010101" pitchFamily="49" charset="-122"/>
                <a:ea typeface="黑体" panose="02010609060101010101" pitchFamily="49" charset="-122"/>
                <a:cs typeface="楷体" panose="02010609060101010101" charset="-122"/>
                <a:sym typeface="+mn-ea"/>
              </a:rPr>
              <a:t>通过观看“黄海海战”视频片段，感受中国人民不屈不挠的抗争精神，树立维护国家领土主权完整的信念。 （家国情怀）</a:t>
            </a:r>
            <a:endParaRPr lang="zh-CN" altLang="en-US" sz="2800" b="1" dirty="0">
              <a:solidFill>
                <a:prstClr val="black"/>
              </a:solidFill>
              <a:latin typeface="黑体" panose="02010609060101010101" pitchFamily="49" charset="-122"/>
              <a:ea typeface="黑体" panose="02010609060101010101" pitchFamily="49" charset="-122"/>
              <a:cs typeface="楷体" panose="02010609060101010101" charset="-122"/>
              <a:sym typeface="+mn-ea"/>
            </a:endParaRPr>
          </a:p>
        </p:txBody>
      </p:sp>
      <p:grpSp>
        <p:nvGrpSpPr>
          <p:cNvPr id="3" name="组合 2"/>
          <p:cNvGrpSpPr/>
          <p:nvPr>
            <p:custDataLst>
              <p:tags r:id="rId2"/>
            </p:custDataLst>
          </p:nvPr>
        </p:nvGrpSpPr>
        <p:grpSpPr>
          <a:xfrm rot="1998441">
            <a:off x="9891994" y="2760400"/>
            <a:ext cx="1275080" cy="405211"/>
            <a:chOff x="8480061" y="2750931"/>
            <a:chExt cx="1574925" cy="405401"/>
          </a:xfrm>
          <a:solidFill>
            <a:srgbClr val="C00000"/>
          </a:solidFill>
        </p:grpSpPr>
        <p:pic>
          <p:nvPicPr>
            <p:cNvPr id="4" name="图片 3"/>
            <p:cNvPicPr>
              <a:picLocks noChangeAspect="1"/>
            </p:cNvPicPr>
            <p:nvPr>
              <p:custDataLst>
                <p:tags r:id="rId3"/>
              </p:custDataLst>
            </p:nvPr>
          </p:nvPicPr>
          <p:blipFill>
            <a:blip r:embed="rId4" cstate="print">
              <a:extLst>
                <a:ext uri="{28A0092B-C50C-407E-A947-70E740481C1C}">
                  <a14:useLocalDpi xmlns:a14="http://schemas.microsoft.com/office/drawing/2010/main" val="0"/>
                </a:ext>
              </a:extLst>
            </a:blip>
            <a:stretch>
              <a:fillRect/>
            </a:stretch>
          </p:blipFill>
          <p:spPr>
            <a:xfrm rot="5400000">
              <a:off x="9043118" y="2393377"/>
              <a:ext cx="396274" cy="1111381"/>
            </a:xfrm>
            <a:prstGeom prst="rect">
              <a:avLst/>
            </a:prstGeom>
            <a:grpFill/>
          </p:spPr>
        </p:pic>
        <p:sp>
          <p:nvSpPr>
            <p:cNvPr id="5" name="文本框 10"/>
            <p:cNvSpPr txBox="1"/>
            <p:nvPr>
              <p:custDataLst>
                <p:tags r:id="rId5"/>
              </p:custDataLst>
            </p:nvPr>
          </p:nvSpPr>
          <p:spPr>
            <a:xfrm>
              <a:off x="8480061" y="2757365"/>
              <a:ext cx="1574925" cy="398967"/>
            </a:xfrm>
            <a:prstGeom prst="rect">
              <a:avLst/>
            </a:prstGeom>
            <a:grpFill/>
            <a:ln>
              <a:solidFill>
                <a:schemeClr val="bg1"/>
              </a:solidFill>
            </a:ln>
          </p:spPr>
          <p:txBody>
            <a:bodyPr wrap="square" rtlCol="0">
              <a:spAutoFit/>
            </a:bodyPr>
            <a:lstStyle/>
            <a:p>
              <a:r>
                <a:rPr lang="zh-CN" altLang="en-US" sz="2000" dirty="0">
                  <a:solidFill>
                    <a:schemeClr val="bg1"/>
                  </a:solidFill>
                  <a:latin typeface="黑体" panose="02010609060101010101" pitchFamily="49" charset="-122"/>
                  <a:ea typeface="黑体" panose="02010609060101010101" pitchFamily="49" charset="-122"/>
                </a:rPr>
                <a:t>本课重点</a:t>
              </a:r>
              <a:endParaRPr lang="zh-CN" altLang="en-US" sz="2000" dirty="0">
                <a:solidFill>
                  <a:schemeClr val="bg1"/>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rcRect l="4202" t="7021" r="3333" b="6650"/>
          <a:stretch>
            <a:fillRect/>
          </a:stretch>
        </p:blipFill>
        <p:spPr>
          <a:xfrm>
            <a:off x="436728" y="982639"/>
            <a:ext cx="11229247" cy="5390865"/>
          </a:xfrm>
          <a:prstGeom prst="rect">
            <a:avLst/>
          </a:prstGeom>
          <a:ln>
            <a:noFill/>
          </a:ln>
          <a:effectLst>
            <a:outerShdw blurRad="292100" dist="139700" dir="2700000" algn="tl" rotWithShape="0">
              <a:srgbClr val="333333">
                <a:alpha val="65000"/>
              </a:srgbClr>
            </a:outerShdw>
          </a:effectLst>
        </p:spPr>
      </p:pic>
      <p:sp>
        <p:nvSpPr>
          <p:cNvPr id="3" name="矩形 2"/>
          <p:cNvSpPr/>
          <p:nvPr>
            <p:custDataLst>
              <p:tags r:id="rId3"/>
            </p:custDataLst>
          </p:nvPr>
        </p:nvSpPr>
        <p:spPr>
          <a:xfrm>
            <a:off x="1476375" y="2184400"/>
            <a:ext cx="2372294" cy="235521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dirty="0">
                <a:solidFill>
                  <a:schemeClr val="tx1"/>
                </a:solidFill>
                <a:latin typeface="汉仪颜楷简" panose="00020600040101010101" charset="-122"/>
                <a:ea typeface="汉仪颜楷简" panose="00020600040101010101" charset="-122"/>
              </a:rPr>
              <a:t>壹</a:t>
            </a:r>
            <a:endParaRPr lang="zh-CN" altLang="en-US" sz="13800" dirty="0">
              <a:solidFill>
                <a:schemeClr val="tx1"/>
              </a:solidFill>
              <a:latin typeface="汉仪颜楷简" panose="00020600040101010101" charset="-122"/>
              <a:ea typeface="汉仪颜楷简" panose="00020600040101010101" charset="-122"/>
            </a:endParaRPr>
          </a:p>
        </p:txBody>
      </p:sp>
      <p:sp>
        <p:nvSpPr>
          <p:cNvPr id="4" name="矩形 3"/>
          <p:cNvSpPr/>
          <p:nvPr>
            <p:custDataLst>
              <p:tags r:id="rId4"/>
            </p:custDataLst>
          </p:nvPr>
        </p:nvSpPr>
        <p:spPr>
          <a:xfrm>
            <a:off x="3855555" y="983456"/>
            <a:ext cx="8031645" cy="5417344"/>
          </a:xfrm>
          <a:prstGeom prst="rect">
            <a:avLst/>
          </a:prstGeom>
          <a:solidFill>
            <a:schemeClr val="tx1">
              <a:lumMod val="85000"/>
              <a:lumOff val="1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13"/>
          <p:cNvSpPr txBox="1"/>
          <p:nvPr>
            <p:custDataLst>
              <p:tags r:id="rId5"/>
            </p:custDataLst>
          </p:nvPr>
        </p:nvSpPr>
        <p:spPr>
          <a:xfrm>
            <a:off x="3886117" y="2518468"/>
            <a:ext cx="7970520" cy="1938020"/>
          </a:xfrm>
          <a:prstGeom prst="rect">
            <a:avLst/>
          </a:prstGeom>
          <a:noFill/>
        </p:spPr>
        <p:txBody>
          <a:bodyPr wrap="square" rtlCol="0">
            <a:spAutoFit/>
          </a:bodyPr>
          <a:lstStyle/>
          <a:p>
            <a:pPr algn="l">
              <a:buClrTx/>
              <a:buSzTx/>
              <a:buNone/>
            </a:pPr>
            <a:r>
              <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虎视眈眈的近邻</a:t>
            </a:r>
            <a:endPar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endParaRPr>
          </a:p>
          <a:p>
            <a:pPr algn="l">
              <a:buClrTx/>
              <a:buSzTx/>
              <a:buNone/>
            </a:pPr>
            <a:r>
              <a:rPr lang="en-US" altLang="zh-CN" sz="54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         </a:t>
            </a:r>
            <a:r>
              <a:rPr lang="zh-CN" altLang="en-US" sz="54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a:t>
            </a:r>
            <a:r>
              <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rPr>
              <a:t>探战争起因</a:t>
            </a:r>
            <a:endPar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sp>
        <p:nvSpPr>
          <p:cNvPr id="6" name="矩形 5"/>
          <p:cNvSpPr/>
          <p:nvPr>
            <p:custDataLst>
              <p:tags r:id="rId6"/>
            </p:custDataLst>
          </p:nvPr>
        </p:nvSpPr>
        <p:spPr>
          <a:xfrm>
            <a:off x="3958063" y="2184400"/>
            <a:ext cx="7707912" cy="235521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500">
              <a:solidFill>
                <a:schemeClr val="tx1"/>
              </a:solidFill>
              <a:latin typeface="汉仪颜楷简" panose="00020600040101010101" charset="-122"/>
              <a:ea typeface="汉仪颜楷简" panose="00020600040101010101"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7590" y="1139786"/>
            <a:ext cx="3120915" cy="461665"/>
          </a:xfrm>
          <a:prstGeom prst="rect">
            <a:avLst/>
          </a:prstGeom>
          <a:solidFill>
            <a:schemeClr val="accent1">
              <a:lumMod val="40000"/>
              <a:lumOff val="60000"/>
            </a:schemeClr>
          </a:solidFill>
        </p:spPr>
        <p:txBody>
          <a:bodyPr wrap="square" rtlCol="0">
            <a:spAutoFit/>
          </a:bodyPr>
          <a:lstStyle/>
          <a:p>
            <a:pPr algn="ctr"/>
            <a:r>
              <a:rPr lang="zh-CN" altLang="en-US" sz="2400" b="1" dirty="0" smtClean="0">
                <a:latin typeface="黑体" panose="02010609060101010101" pitchFamily="49" charset="-122"/>
                <a:ea typeface="黑体" panose="02010609060101010101" pitchFamily="49" charset="-122"/>
              </a:rPr>
              <a:t>封建社会</a:t>
            </a:r>
            <a:endParaRPr lang="zh-CN" altLang="en-US" sz="2400" b="1" dirty="0">
              <a:latin typeface="黑体" panose="02010609060101010101" pitchFamily="49" charset="-122"/>
              <a:ea typeface="黑体" panose="02010609060101010101" pitchFamily="49" charset="-122"/>
            </a:endParaRPr>
          </a:p>
        </p:txBody>
      </p:sp>
      <p:sp>
        <p:nvSpPr>
          <p:cNvPr id="6" name="TextBox 5"/>
          <p:cNvSpPr txBox="1"/>
          <p:nvPr/>
        </p:nvSpPr>
        <p:spPr>
          <a:xfrm>
            <a:off x="3478505" y="1120975"/>
            <a:ext cx="8388697" cy="461665"/>
          </a:xfrm>
          <a:prstGeom prst="rect">
            <a:avLst/>
          </a:prstGeom>
          <a:solidFill>
            <a:srgbClr val="002060"/>
          </a:solidFill>
        </p:spPr>
        <p:txBody>
          <a:bodyPr wrap="square" rtlCol="0">
            <a:spAutoFit/>
          </a:bodyPr>
          <a:lstStyle/>
          <a:p>
            <a:pPr algn="ctr"/>
            <a:r>
              <a:rPr lang="zh-CN" altLang="en-US" sz="2400" b="1" dirty="0" smtClean="0">
                <a:solidFill>
                  <a:schemeClr val="bg1"/>
                </a:solidFill>
                <a:latin typeface="黑体" panose="02010609060101010101" pitchFamily="49" charset="-122"/>
                <a:ea typeface="黑体" panose="02010609060101010101" pitchFamily="49" charset="-122"/>
              </a:rPr>
              <a:t>资本主义社会</a:t>
            </a:r>
            <a:endParaRPr lang="zh-CN" altLang="en-US" sz="2400" b="1" dirty="0">
              <a:solidFill>
                <a:schemeClr val="bg1"/>
              </a:solidFill>
              <a:latin typeface="黑体" panose="02010609060101010101" pitchFamily="49" charset="-122"/>
              <a:ea typeface="黑体" panose="02010609060101010101" pitchFamily="49" charset="-122"/>
            </a:endParaRPr>
          </a:p>
        </p:txBody>
      </p:sp>
      <p:sp>
        <p:nvSpPr>
          <p:cNvPr id="7" name="TextBox 6"/>
          <p:cNvSpPr txBox="1"/>
          <p:nvPr/>
        </p:nvSpPr>
        <p:spPr>
          <a:xfrm>
            <a:off x="3190473" y="1553023"/>
            <a:ext cx="1447957" cy="461665"/>
          </a:xfrm>
          <a:prstGeom prst="rect">
            <a:avLst/>
          </a:prstGeom>
          <a:noFill/>
        </p:spPr>
        <p:txBody>
          <a:bodyPr wrap="square" rtlCol="0">
            <a:spAutoFit/>
          </a:bodyPr>
          <a:lstStyle/>
          <a:p>
            <a:r>
              <a:rPr lang="zh-CN" altLang="en-US" sz="2400" b="1" dirty="0" smtClean="0">
                <a:solidFill>
                  <a:srgbClr val="C00000"/>
                </a:solidFill>
                <a:latin typeface="黑体" panose="02010609060101010101" pitchFamily="49" charset="-122"/>
                <a:ea typeface="黑体" panose="02010609060101010101" pitchFamily="49" charset="-122"/>
              </a:rPr>
              <a:t>明治维新</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8" name="TextBox 7"/>
          <p:cNvSpPr txBox="1"/>
          <p:nvPr/>
        </p:nvSpPr>
        <p:spPr>
          <a:xfrm>
            <a:off x="9082608" y="1553023"/>
            <a:ext cx="2784594" cy="461665"/>
          </a:xfrm>
          <a:prstGeom prst="rect">
            <a:avLst/>
          </a:prstGeom>
          <a:noFill/>
        </p:spPr>
        <p:txBody>
          <a:bodyPr wrap="square" rtlCol="0">
            <a:spAutoFit/>
          </a:bodyPr>
          <a:lstStyle/>
          <a:p>
            <a:r>
              <a:rPr lang="zh-CN" altLang="en-US" sz="2400" b="1" dirty="0" smtClean="0">
                <a:solidFill>
                  <a:srgbClr val="C00000"/>
                </a:solidFill>
                <a:latin typeface="黑体" panose="02010609060101010101" pitchFamily="49" charset="-122"/>
                <a:ea typeface="黑体" panose="02010609060101010101" pitchFamily="49" charset="-122"/>
              </a:rPr>
              <a:t>甲午中日战争</a:t>
            </a:r>
            <a:endParaRPr lang="zh-CN" altLang="en-US" sz="2400" b="1" dirty="0">
              <a:solidFill>
                <a:srgbClr val="C00000"/>
              </a:solidFill>
              <a:latin typeface="黑体" panose="02010609060101010101" pitchFamily="49" charset="-122"/>
              <a:ea typeface="黑体" panose="02010609060101010101" pitchFamily="49" charset="-122"/>
            </a:endParaRPr>
          </a:p>
        </p:txBody>
      </p:sp>
      <p:sp>
        <p:nvSpPr>
          <p:cNvPr id="9" name="TextBox 8"/>
          <p:cNvSpPr txBox="1"/>
          <p:nvPr/>
        </p:nvSpPr>
        <p:spPr>
          <a:xfrm>
            <a:off x="6622295" y="1566671"/>
            <a:ext cx="1447957" cy="461665"/>
          </a:xfrm>
          <a:prstGeom prst="rect">
            <a:avLst/>
          </a:prstGeom>
          <a:noFill/>
        </p:spPr>
        <p:txBody>
          <a:bodyPr wrap="square" rtlCol="0">
            <a:spAutoFit/>
          </a:bodyPr>
          <a:lstStyle/>
          <a:p>
            <a:r>
              <a:rPr lang="zh-CN" altLang="en-US" sz="2400" b="1" dirty="0" smtClean="0">
                <a:solidFill>
                  <a:srgbClr val="C00000"/>
                </a:solidFill>
                <a:latin typeface="黑体" panose="02010609060101010101" pitchFamily="49" charset="-122"/>
                <a:ea typeface="黑体" panose="02010609060101010101" pitchFamily="49" charset="-122"/>
              </a:rPr>
              <a:t>大陆政策</a:t>
            </a:r>
            <a:endParaRPr lang="zh-CN" altLang="en-US" sz="2400" b="1" dirty="0">
              <a:solidFill>
                <a:srgbClr val="C00000"/>
              </a:solidFill>
              <a:latin typeface="黑体" panose="02010609060101010101" pitchFamily="49" charset="-122"/>
              <a:ea typeface="黑体" panose="02010609060101010101" pitchFamily="49" charset="-122"/>
            </a:endParaRPr>
          </a:p>
        </p:txBody>
      </p:sp>
      <p:cxnSp>
        <p:nvCxnSpPr>
          <p:cNvPr id="11" name="直接箭头连接符 10"/>
          <p:cNvCxnSpPr/>
          <p:nvPr/>
        </p:nvCxnSpPr>
        <p:spPr>
          <a:xfrm>
            <a:off x="311150" y="2225003"/>
            <a:ext cx="11494163" cy="108764"/>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3262481" y="2057079"/>
            <a:ext cx="1114408" cy="461665"/>
          </a:xfrm>
          <a:prstGeom prst="rect">
            <a:avLst/>
          </a:prstGeom>
          <a:solidFill>
            <a:srgbClr val="0070C0"/>
          </a:solidFill>
        </p:spPr>
        <p:txBody>
          <a:bodyPr wrap="none" rtlCol="0">
            <a:spAutoFit/>
          </a:bodyPr>
          <a:lstStyle/>
          <a:p>
            <a:r>
              <a:rPr lang="en-US" altLang="zh-CN" sz="2400" dirty="0" smtClean="0">
                <a:solidFill>
                  <a:schemeClr val="bg1"/>
                </a:solidFill>
                <a:latin typeface="黑体" panose="02010609060101010101" pitchFamily="49" charset="-122"/>
                <a:ea typeface="黑体" panose="02010609060101010101" pitchFamily="49" charset="-122"/>
              </a:rPr>
              <a:t>1868</a:t>
            </a:r>
            <a:r>
              <a:rPr lang="zh-CN" altLang="en-US" sz="2400" dirty="0" smtClean="0">
                <a:solidFill>
                  <a:schemeClr val="bg1"/>
                </a:solidFill>
                <a:latin typeface="黑体" panose="02010609060101010101" pitchFamily="49" charset="-122"/>
                <a:ea typeface="黑体" panose="02010609060101010101" pitchFamily="49" charset="-122"/>
              </a:rPr>
              <a:t>年</a:t>
            </a:r>
            <a:endParaRPr lang="zh-CN" altLang="en-US" sz="2400" dirty="0">
              <a:solidFill>
                <a:schemeClr val="bg1"/>
              </a:solidFill>
              <a:latin typeface="黑体" panose="02010609060101010101" pitchFamily="49" charset="-122"/>
              <a:ea typeface="黑体" panose="02010609060101010101" pitchFamily="49" charset="-122"/>
            </a:endParaRPr>
          </a:p>
        </p:txBody>
      </p:sp>
      <p:sp>
        <p:nvSpPr>
          <p:cNvPr id="3" name="TextBox 2"/>
          <p:cNvSpPr txBox="1"/>
          <p:nvPr/>
        </p:nvSpPr>
        <p:spPr>
          <a:xfrm>
            <a:off x="9383161" y="2057079"/>
            <a:ext cx="1114408" cy="461665"/>
          </a:xfrm>
          <a:prstGeom prst="rect">
            <a:avLst/>
          </a:prstGeom>
          <a:solidFill>
            <a:srgbClr val="0070C0"/>
          </a:solidFill>
        </p:spPr>
        <p:txBody>
          <a:bodyPr wrap="none" rtlCol="0">
            <a:spAutoFit/>
          </a:bodyPr>
          <a:lstStyle/>
          <a:p>
            <a:r>
              <a:rPr lang="en-US" altLang="zh-CN" sz="2400" dirty="0" smtClean="0">
                <a:solidFill>
                  <a:schemeClr val="bg1"/>
                </a:solidFill>
                <a:latin typeface="黑体" panose="02010609060101010101" pitchFamily="49" charset="-122"/>
                <a:ea typeface="黑体" panose="02010609060101010101" pitchFamily="49" charset="-122"/>
              </a:rPr>
              <a:t>1894</a:t>
            </a:r>
            <a:r>
              <a:rPr lang="zh-CN" altLang="en-US" sz="2400" dirty="0" smtClean="0">
                <a:solidFill>
                  <a:schemeClr val="bg1"/>
                </a:solidFill>
                <a:latin typeface="黑体" panose="02010609060101010101" pitchFamily="49" charset="-122"/>
                <a:ea typeface="黑体" panose="02010609060101010101" pitchFamily="49" charset="-122"/>
              </a:rPr>
              <a:t>年</a:t>
            </a:r>
            <a:endParaRPr lang="zh-CN" altLang="en-US" sz="2400" dirty="0">
              <a:solidFill>
                <a:schemeClr val="bg1"/>
              </a:solidFill>
              <a:latin typeface="黑体" panose="02010609060101010101" pitchFamily="49" charset="-122"/>
              <a:ea typeface="黑体" panose="02010609060101010101" pitchFamily="49" charset="-122"/>
            </a:endParaRPr>
          </a:p>
        </p:txBody>
      </p:sp>
      <p:sp>
        <p:nvSpPr>
          <p:cNvPr id="4" name="TextBox 3"/>
          <p:cNvSpPr txBox="1"/>
          <p:nvPr/>
        </p:nvSpPr>
        <p:spPr>
          <a:xfrm>
            <a:off x="6381441" y="2057079"/>
            <a:ext cx="2088232" cy="461665"/>
          </a:xfrm>
          <a:prstGeom prst="rect">
            <a:avLst/>
          </a:prstGeom>
          <a:solidFill>
            <a:srgbClr val="0070C0"/>
          </a:solidFill>
        </p:spPr>
        <p:txBody>
          <a:bodyPr wrap="square" rtlCol="0">
            <a:spAutoFit/>
          </a:bodyPr>
          <a:lstStyle/>
          <a:p>
            <a:r>
              <a:rPr lang="en-US" altLang="zh-CN" sz="2400" dirty="0" smtClean="0">
                <a:solidFill>
                  <a:schemeClr val="bg1"/>
                </a:solidFill>
                <a:latin typeface="黑体" panose="02010609060101010101" pitchFamily="49" charset="-122"/>
                <a:ea typeface="黑体" panose="02010609060101010101" pitchFamily="49" charset="-122"/>
              </a:rPr>
              <a:t>19</a:t>
            </a:r>
            <a:r>
              <a:rPr lang="zh-CN" altLang="en-US" sz="2400" dirty="0" smtClean="0">
                <a:solidFill>
                  <a:schemeClr val="bg1"/>
                </a:solidFill>
                <a:latin typeface="黑体" panose="02010609060101010101" pitchFamily="49" charset="-122"/>
                <a:ea typeface="黑体" panose="02010609060101010101" pitchFamily="49" charset="-122"/>
              </a:rPr>
              <a:t>世纪</a:t>
            </a:r>
            <a:r>
              <a:rPr lang="en-US" altLang="zh-CN" sz="2400" dirty="0" smtClean="0">
                <a:solidFill>
                  <a:schemeClr val="bg1"/>
                </a:solidFill>
                <a:latin typeface="黑体" panose="02010609060101010101" pitchFamily="49" charset="-122"/>
                <a:ea typeface="黑体" panose="02010609060101010101" pitchFamily="49" charset="-122"/>
              </a:rPr>
              <a:t>80</a:t>
            </a:r>
            <a:r>
              <a:rPr lang="zh-CN" altLang="en-US" sz="2400" dirty="0" smtClean="0">
                <a:solidFill>
                  <a:schemeClr val="bg1"/>
                </a:solidFill>
                <a:latin typeface="黑体" panose="02010609060101010101" pitchFamily="49" charset="-122"/>
                <a:ea typeface="黑体" panose="02010609060101010101" pitchFamily="49" charset="-122"/>
              </a:rPr>
              <a:t>年代</a:t>
            </a:r>
            <a:endParaRPr lang="zh-CN" altLang="en-US" sz="2400" dirty="0">
              <a:solidFill>
                <a:schemeClr val="bg1"/>
              </a:solidFill>
              <a:latin typeface="黑体" panose="02010609060101010101" pitchFamily="49" charset="-122"/>
              <a:ea typeface="黑体" panose="02010609060101010101" pitchFamily="49" charset="-122"/>
            </a:endParaRPr>
          </a:p>
        </p:txBody>
      </p:sp>
      <p:grpSp>
        <p:nvGrpSpPr>
          <p:cNvPr id="19" name="组合 91154"/>
          <p:cNvGrpSpPr/>
          <p:nvPr>
            <p:custDataLst>
              <p:tags r:id="rId1"/>
            </p:custDataLst>
          </p:nvPr>
        </p:nvGrpSpPr>
        <p:grpSpPr>
          <a:xfrm>
            <a:off x="423082" y="2852382"/>
            <a:ext cx="4967896" cy="2357930"/>
            <a:chOff x="528" y="2304"/>
            <a:chExt cx="3826" cy="1968"/>
          </a:xfrm>
          <a:solidFill>
            <a:schemeClr val="accent6"/>
          </a:solidFill>
        </p:grpSpPr>
        <p:sp>
          <p:nvSpPr>
            <p:cNvPr id="20" name="椭圆 91137"/>
            <p:cNvSpPr/>
            <p:nvPr>
              <p:custDataLst>
                <p:tags r:id="rId2"/>
              </p:custDataLst>
            </p:nvPr>
          </p:nvSpPr>
          <p:spPr>
            <a:xfrm>
              <a:off x="528" y="2304"/>
              <a:ext cx="3312" cy="1968"/>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1" name="椭圆 91138"/>
            <p:cNvSpPr/>
            <p:nvPr>
              <p:custDataLst>
                <p:tags r:id="rId3"/>
              </p:custDataLst>
            </p:nvPr>
          </p:nvSpPr>
          <p:spPr>
            <a:xfrm>
              <a:off x="1008" y="2448"/>
              <a:ext cx="2832" cy="1632"/>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2" name="文本框 91139"/>
            <p:cNvSpPr txBox="1"/>
            <p:nvPr>
              <p:custDataLst>
                <p:tags r:id="rId4"/>
              </p:custDataLst>
            </p:nvPr>
          </p:nvSpPr>
          <p:spPr>
            <a:xfrm>
              <a:off x="3963" y="2370"/>
              <a:ext cx="391" cy="1708"/>
            </a:xfrm>
            <a:prstGeom prst="rect">
              <a:avLst/>
            </a:prstGeom>
            <a:grpFill/>
            <a:ln w="57150" cap="flat" cmpd="sng">
              <a:solidFill>
                <a:schemeClr val="tx1"/>
              </a:solidFill>
              <a:prstDash val="solid"/>
              <a:miter/>
              <a:headEnd type="none" w="med" len="med"/>
              <a:tailEnd type="none" w="med" len="med"/>
            </a:ln>
          </p:spPr>
          <p:txBody>
            <a:bodyPr vert="eaVert" wrap="square">
              <a:spAutoFit/>
            </a:bodyPr>
            <a:lstStyle/>
            <a:p>
              <a:pPr>
                <a:spcBef>
                  <a:spcPct val="50000"/>
                </a:spcBef>
              </a:pPr>
              <a:r>
                <a:rPr lang="en-US" altLang="zh-CN" sz="2100" dirty="0">
                  <a:solidFill>
                    <a:srgbClr val="FF0000"/>
                  </a:solidFill>
                  <a:latin typeface="黑体" panose="02010609060101010101" pitchFamily="49" charset="-122"/>
                  <a:ea typeface="黑体" panose="02010609060101010101" pitchFamily="49" charset="-122"/>
                </a:rPr>
                <a:t> </a:t>
              </a:r>
              <a:r>
                <a:rPr lang="zh-CN" altLang="en-US" sz="2100" b="1" dirty="0">
                  <a:solidFill>
                    <a:schemeClr val="bg1"/>
                  </a:solidFill>
                  <a:latin typeface="黑体" panose="02010609060101010101" pitchFamily="49" charset="-122"/>
                  <a:ea typeface="黑体" panose="02010609060101010101" pitchFamily="49" charset="-122"/>
                  <a:cs typeface="楷体" panose="02010609060101010101" charset="-122"/>
                </a:rPr>
                <a:t>大 陆 政 策</a:t>
              </a:r>
              <a:endParaRPr lang="zh-CN" altLang="en-US" sz="2100" b="1" dirty="0">
                <a:solidFill>
                  <a:schemeClr val="bg1"/>
                </a:solidFill>
                <a:latin typeface="黑体" panose="02010609060101010101" pitchFamily="49" charset="-122"/>
                <a:ea typeface="黑体" panose="02010609060101010101" pitchFamily="49" charset="-122"/>
                <a:cs typeface="楷体" panose="02010609060101010101" charset="-122"/>
              </a:endParaRPr>
            </a:p>
          </p:txBody>
        </p:sp>
        <p:sp>
          <p:nvSpPr>
            <p:cNvPr id="23" name="椭圆 91140"/>
            <p:cNvSpPr/>
            <p:nvPr>
              <p:custDataLst>
                <p:tags r:id="rId5"/>
              </p:custDataLst>
            </p:nvPr>
          </p:nvSpPr>
          <p:spPr>
            <a:xfrm>
              <a:off x="1440" y="2544"/>
              <a:ext cx="2400" cy="1440"/>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4" name="椭圆 91141"/>
            <p:cNvSpPr/>
            <p:nvPr>
              <p:custDataLst>
                <p:tags r:id="rId6"/>
              </p:custDataLst>
            </p:nvPr>
          </p:nvSpPr>
          <p:spPr>
            <a:xfrm>
              <a:off x="1968" y="2640"/>
              <a:ext cx="1872" cy="1248"/>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5" name="椭圆 91142"/>
            <p:cNvSpPr/>
            <p:nvPr>
              <p:custDataLst>
                <p:tags r:id="rId7"/>
              </p:custDataLst>
            </p:nvPr>
          </p:nvSpPr>
          <p:spPr>
            <a:xfrm>
              <a:off x="2448" y="2880"/>
              <a:ext cx="1392" cy="816"/>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6" name="椭圆 91143"/>
            <p:cNvSpPr/>
            <p:nvPr>
              <p:custDataLst>
                <p:tags r:id="rId8"/>
              </p:custDataLst>
            </p:nvPr>
          </p:nvSpPr>
          <p:spPr>
            <a:xfrm>
              <a:off x="2784" y="2976"/>
              <a:ext cx="1056" cy="624"/>
            </a:xfrm>
            <a:prstGeom prst="ellipse">
              <a:avLst/>
            </a:prstGeom>
            <a:grpFill/>
            <a:ln w="1587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7" name="椭圆 91144"/>
            <p:cNvSpPr/>
            <p:nvPr>
              <p:custDataLst>
                <p:tags r:id="rId9"/>
              </p:custDataLst>
            </p:nvPr>
          </p:nvSpPr>
          <p:spPr>
            <a:xfrm>
              <a:off x="3360" y="3072"/>
              <a:ext cx="480" cy="432"/>
            </a:xfrm>
            <a:prstGeom prst="ellipse">
              <a:avLst/>
            </a:prstGeom>
            <a:grpFill/>
            <a:ln w="9525" cap="flat" cmpd="sng">
              <a:solidFill>
                <a:schemeClr val="tx1"/>
              </a:solidFill>
              <a:prstDash val="solid"/>
              <a:headEnd type="none" w="med" len="med"/>
              <a:tailEnd type="none" w="med" len="med"/>
            </a:ln>
          </p:spPr>
          <p:txBody>
            <a:bodyPr/>
            <a:lstStyle/>
            <a:p>
              <a:endParaRPr lang="zh-CN" altLang="en-US" sz="975">
                <a:latin typeface="黑体" panose="02010609060101010101" pitchFamily="49" charset="-122"/>
                <a:ea typeface="黑体" panose="02010609060101010101" pitchFamily="49" charset="-122"/>
              </a:endParaRPr>
            </a:p>
          </p:txBody>
        </p:sp>
        <p:sp>
          <p:nvSpPr>
            <p:cNvPr id="28" name="文本框 91145"/>
            <p:cNvSpPr txBox="1"/>
            <p:nvPr>
              <p:custDataLst>
                <p:tags r:id="rId10"/>
              </p:custDataLst>
            </p:nvPr>
          </p:nvSpPr>
          <p:spPr>
            <a:xfrm>
              <a:off x="3312" y="3168"/>
              <a:ext cx="576" cy="308"/>
            </a:xfrm>
            <a:prstGeom prst="rect">
              <a:avLst/>
            </a:prstGeom>
            <a:grpFill/>
            <a:ln w="9525">
              <a:noFill/>
            </a:ln>
          </p:spPr>
          <p:txBody>
            <a:bodyPr>
              <a:spAutoFit/>
            </a:bodyPr>
            <a:lstStyle/>
            <a:p>
              <a:pPr algn="ctr">
                <a:spcBef>
                  <a:spcPct val="50000"/>
                </a:spcBef>
              </a:pPr>
              <a:r>
                <a:rPr lang="zh-CN" altLang="en-US" sz="1800" dirty="0">
                  <a:solidFill>
                    <a:schemeClr val="bg1"/>
                  </a:solidFill>
                  <a:latin typeface="黑体" panose="02010609060101010101" pitchFamily="49" charset="-122"/>
                  <a:ea typeface="黑体" panose="02010609060101010101" pitchFamily="49" charset="-122"/>
                </a:rPr>
                <a:t>日本</a:t>
              </a:r>
              <a:endParaRPr lang="zh-CN" altLang="en-US" sz="1800" dirty="0">
                <a:solidFill>
                  <a:schemeClr val="bg1"/>
                </a:solidFill>
                <a:latin typeface="黑体" panose="02010609060101010101" pitchFamily="49" charset="-122"/>
                <a:ea typeface="黑体" panose="02010609060101010101" pitchFamily="49" charset="-122"/>
              </a:endParaRPr>
            </a:p>
          </p:txBody>
        </p:sp>
        <p:sp>
          <p:nvSpPr>
            <p:cNvPr id="29" name="文本框 91146"/>
            <p:cNvSpPr txBox="1"/>
            <p:nvPr>
              <p:custDataLst>
                <p:tags r:id="rId11"/>
              </p:custDataLst>
            </p:nvPr>
          </p:nvSpPr>
          <p:spPr>
            <a:xfrm>
              <a:off x="2832" y="3004"/>
              <a:ext cx="576" cy="539"/>
            </a:xfrm>
            <a:prstGeom prst="rect">
              <a:avLst/>
            </a:prstGeom>
            <a:grpFill/>
            <a:ln w="9525">
              <a:noFill/>
            </a:ln>
          </p:spPr>
          <p:txBody>
            <a:bodyPr>
              <a:spAutoFit/>
            </a:bodyPr>
            <a:lstStyle/>
            <a:p>
              <a:pPr algn="ctr">
                <a:spcBef>
                  <a:spcPct val="50000"/>
                </a:spcBef>
              </a:pPr>
              <a:r>
                <a:rPr lang="zh-CN" altLang="en-US" sz="1800" dirty="0">
                  <a:solidFill>
                    <a:schemeClr val="bg1"/>
                  </a:solidFill>
                  <a:latin typeface="黑体" panose="02010609060101010101" pitchFamily="49" charset="-122"/>
                  <a:ea typeface="黑体" panose="02010609060101010101" pitchFamily="49" charset="-122"/>
                </a:rPr>
                <a:t>中国台湾</a:t>
              </a:r>
              <a:endParaRPr lang="zh-CN" altLang="en-US" sz="1800" dirty="0">
                <a:solidFill>
                  <a:schemeClr val="bg1"/>
                </a:solidFill>
                <a:latin typeface="黑体" panose="02010609060101010101" pitchFamily="49" charset="-122"/>
                <a:ea typeface="黑体" panose="02010609060101010101" pitchFamily="49" charset="-122"/>
              </a:endParaRPr>
            </a:p>
          </p:txBody>
        </p:sp>
        <p:sp>
          <p:nvSpPr>
            <p:cNvPr id="30" name="文本框 91147"/>
            <p:cNvSpPr txBox="1"/>
            <p:nvPr>
              <p:custDataLst>
                <p:tags r:id="rId12"/>
              </p:custDataLst>
            </p:nvPr>
          </p:nvSpPr>
          <p:spPr>
            <a:xfrm>
              <a:off x="2496" y="2976"/>
              <a:ext cx="336" cy="539"/>
            </a:xfrm>
            <a:prstGeom prst="rect">
              <a:avLst/>
            </a:prstGeom>
            <a:grpFill/>
            <a:ln w="9525">
              <a:noFill/>
            </a:ln>
          </p:spPr>
          <p:txBody>
            <a:bodyPr>
              <a:spAutoFit/>
            </a:bodyPr>
            <a:lstStyle/>
            <a:p>
              <a:pPr algn="ctr">
                <a:spcBef>
                  <a:spcPct val="50000"/>
                </a:spcBef>
              </a:pPr>
              <a:r>
                <a:rPr lang="zh-CN" altLang="en-US" sz="1800" dirty="0">
                  <a:solidFill>
                    <a:schemeClr val="bg1"/>
                  </a:solidFill>
                  <a:latin typeface="黑体" panose="02010609060101010101" pitchFamily="49" charset="-122"/>
                  <a:ea typeface="黑体" panose="02010609060101010101" pitchFamily="49" charset="-122"/>
                </a:rPr>
                <a:t>朝鲜</a:t>
              </a:r>
              <a:endParaRPr lang="zh-CN" altLang="en-US" sz="1800" dirty="0">
                <a:solidFill>
                  <a:schemeClr val="bg1"/>
                </a:solidFill>
                <a:latin typeface="黑体" panose="02010609060101010101" pitchFamily="49" charset="-122"/>
                <a:ea typeface="黑体" panose="02010609060101010101" pitchFamily="49" charset="-122"/>
              </a:endParaRPr>
            </a:p>
          </p:txBody>
        </p:sp>
        <p:sp>
          <p:nvSpPr>
            <p:cNvPr id="31" name="文本框 91148"/>
            <p:cNvSpPr txBox="1"/>
            <p:nvPr>
              <p:custDataLst>
                <p:tags r:id="rId13"/>
              </p:custDataLst>
            </p:nvPr>
          </p:nvSpPr>
          <p:spPr>
            <a:xfrm>
              <a:off x="1920" y="2880"/>
              <a:ext cx="624" cy="771"/>
            </a:xfrm>
            <a:prstGeom prst="rect">
              <a:avLst/>
            </a:prstGeom>
            <a:grpFill/>
            <a:ln w="9525">
              <a:noFill/>
            </a:ln>
          </p:spPr>
          <p:txBody>
            <a:bodyPr>
              <a:spAutoFit/>
            </a:bodyPr>
            <a:lstStyle/>
            <a:p>
              <a:pPr algn="ctr">
                <a:spcBef>
                  <a:spcPct val="50000"/>
                </a:spcBef>
              </a:pPr>
              <a:r>
                <a:rPr lang="zh-CN" altLang="en-US" sz="1800" dirty="0">
                  <a:solidFill>
                    <a:schemeClr val="bg1"/>
                  </a:solidFill>
                  <a:latin typeface="黑体" panose="02010609060101010101" pitchFamily="49" charset="-122"/>
                  <a:ea typeface="黑体" panose="02010609060101010101" pitchFamily="49" charset="-122"/>
                </a:rPr>
                <a:t>中国东北蒙古</a:t>
              </a:r>
              <a:endParaRPr lang="zh-CN" altLang="en-US" sz="1800" dirty="0">
                <a:solidFill>
                  <a:schemeClr val="bg1"/>
                </a:solidFill>
                <a:latin typeface="黑体" panose="02010609060101010101" pitchFamily="49" charset="-122"/>
                <a:ea typeface="黑体" panose="02010609060101010101" pitchFamily="49" charset="-122"/>
              </a:endParaRPr>
            </a:p>
          </p:txBody>
        </p:sp>
        <p:sp>
          <p:nvSpPr>
            <p:cNvPr id="32" name="文本框 91149"/>
            <p:cNvSpPr txBox="1"/>
            <p:nvPr>
              <p:custDataLst>
                <p:tags r:id="rId14"/>
              </p:custDataLst>
            </p:nvPr>
          </p:nvSpPr>
          <p:spPr>
            <a:xfrm>
              <a:off x="1488" y="2956"/>
              <a:ext cx="384" cy="617"/>
            </a:xfrm>
            <a:prstGeom prst="rect">
              <a:avLst/>
            </a:prstGeom>
            <a:grpFill/>
            <a:ln w="9525">
              <a:noFill/>
            </a:ln>
          </p:spPr>
          <p:txBody>
            <a:bodyPr>
              <a:spAutoFit/>
            </a:bodyPr>
            <a:lstStyle/>
            <a:p>
              <a:pPr algn="ctr">
                <a:spcBef>
                  <a:spcPct val="50000"/>
                </a:spcBef>
              </a:pPr>
              <a:r>
                <a:rPr lang="zh-CN" altLang="en-US" sz="2100" dirty="0">
                  <a:solidFill>
                    <a:schemeClr val="bg1"/>
                  </a:solidFill>
                  <a:latin typeface="黑体" panose="02010609060101010101" pitchFamily="49" charset="-122"/>
                  <a:ea typeface="黑体" panose="02010609060101010101" pitchFamily="49" charset="-122"/>
                </a:rPr>
                <a:t>中国</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33" name="文本框 91150"/>
            <p:cNvSpPr txBox="1"/>
            <p:nvPr>
              <p:custDataLst>
                <p:tags r:id="rId15"/>
              </p:custDataLst>
            </p:nvPr>
          </p:nvSpPr>
          <p:spPr>
            <a:xfrm>
              <a:off x="1008" y="2928"/>
              <a:ext cx="384" cy="617"/>
            </a:xfrm>
            <a:prstGeom prst="rect">
              <a:avLst/>
            </a:prstGeom>
            <a:grpFill/>
            <a:ln w="9525">
              <a:noFill/>
            </a:ln>
          </p:spPr>
          <p:txBody>
            <a:bodyPr>
              <a:spAutoFit/>
            </a:bodyPr>
            <a:lstStyle/>
            <a:p>
              <a:pPr algn="ctr">
                <a:spcBef>
                  <a:spcPct val="50000"/>
                </a:spcBef>
              </a:pPr>
              <a:r>
                <a:rPr lang="zh-CN" altLang="en-US" sz="2100" dirty="0">
                  <a:solidFill>
                    <a:schemeClr val="bg1"/>
                  </a:solidFill>
                  <a:latin typeface="黑体" panose="02010609060101010101" pitchFamily="49" charset="-122"/>
                  <a:ea typeface="黑体" panose="02010609060101010101" pitchFamily="49" charset="-122"/>
                </a:rPr>
                <a:t>亚洲</a:t>
              </a:r>
              <a:endParaRPr lang="zh-CN" altLang="en-US" sz="2100" dirty="0">
                <a:solidFill>
                  <a:schemeClr val="bg1"/>
                </a:solidFill>
                <a:latin typeface="黑体" panose="02010609060101010101" pitchFamily="49" charset="-122"/>
                <a:ea typeface="黑体" panose="02010609060101010101" pitchFamily="49" charset="-122"/>
              </a:endParaRPr>
            </a:p>
          </p:txBody>
        </p:sp>
        <p:sp>
          <p:nvSpPr>
            <p:cNvPr id="34" name="文本框 91151"/>
            <p:cNvSpPr txBox="1"/>
            <p:nvPr>
              <p:custDataLst>
                <p:tags r:id="rId16"/>
              </p:custDataLst>
            </p:nvPr>
          </p:nvSpPr>
          <p:spPr>
            <a:xfrm>
              <a:off x="576" y="2928"/>
              <a:ext cx="384" cy="617"/>
            </a:xfrm>
            <a:prstGeom prst="rect">
              <a:avLst/>
            </a:prstGeom>
            <a:grpFill/>
            <a:ln w="9525">
              <a:noFill/>
            </a:ln>
          </p:spPr>
          <p:txBody>
            <a:bodyPr>
              <a:spAutoFit/>
            </a:bodyPr>
            <a:lstStyle/>
            <a:p>
              <a:pPr algn="ctr">
                <a:spcBef>
                  <a:spcPct val="50000"/>
                </a:spcBef>
              </a:pPr>
              <a:r>
                <a:rPr lang="zh-CN" altLang="en-US" sz="2100" dirty="0">
                  <a:solidFill>
                    <a:schemeClr val="bg1"/>
                  </a:solidFill>
                  <a:latin typeface="黑体" panose="02010609060101010101" pitchFamily="49" charset="-122"/>
                  <a:ea typeface="黑体" panose="02010609060101010101" pitchFamily="49" charset="-122"/>
                </a:rPr>
                <a:t>世界</a:t>
              </a:r>
              <a:endParaRPr lang="zh-CN" altLang="en-US" sz="2100" dirty="0">
                <a:solidFill>
                  <a:schemeClr val="bg1"/>
                </a:solidFill>
                <a:latin typeface="黑体" panose="02010609060101010101" pitchFamily="49" charset="-122"/>
                <a:ea typeface="黑体" panose="02010609060101010101" pitchFamily="49" charset="-122"/>
              </a:endParaRPr>
            </a:p>
          </p:txBody>
        </p:sp>
      </p:grpSp>
      <p:grpSp>
        <p:nvGrpSpPr>
          <p:cNvPr id="35" name="组合 34"/>
          <p:cNvGrpSpPr/>
          <p:nvPr>
            <p:custDataLst>
              <p:tags r:id="rId17"/>
            </p:custDataLst>
          </p:nvPr>
        </p:nvGrpSpPr>
        <p:grpSpPr>
          <a:xfrm>
            <a:off x="5618446" y="2784998"/>
            <a:ext cx="6108065" cy="2576668"/>
            <a:chOff x="1721" y="3125"/>
            <a:chExt cx="15754" cy="4430"/>
          </a:xfrm>
          <a:solidFill>
            <a:schemeClr val="accent2">
              <a:lumMod val="60000"/>
              <a:lumOff val="40000"/>
            </a:schemeClr>
          </a:solidFill>
        </p:grpSpPr>
        <p:sp>
          <p:nvSpPr>
            <p:cNvPr id="36" name="矩形 35"/>
            <p:cNvSpPr/>
            <p:nvPr>
              <p:custDataLst>
                <p:tags r:id="rId18"/>
              </p:custDataLst>
            </p:nvPr>
          </p:nvSpPr>
          <p:spPr>
            <a:xfrm>
              <a:off x="1721" y="3125"/>
              <a:ext cx="15754" cy="4431"/>
            </a:xfrm>
            <a:prstGeom prst="rect">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37" name="L 形 36"/>
            <p:cNvSpPr/>
            <p:nvPr>
              <p:custDataLst>
                <p:tags r:id="rId19"/>
              </p:custDataLst>
            </p:nvPr>
          </p:nvSpPr>
          <p:spPr>
            <a:xfrm>
              <a:off x="1721" y="7149"/>
              <a:ext cx="397" cy="382"/>
            </a:xfrm>
            <a:prstGeom prst="corner">
              <a:avLst>
                <a:gd name="adj1" fmla="val 0"/>
                <a:gd name="adj2" fmla="val 0"/>
              </a:avLst>
            </a:prstGeom>
            <a:grpFill/>
            <a:ln w="76200">
              <a:solidFill>
                <a:srgbClr val="AD0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sp>
          <p:nvSpPr>
            <p:cNvPr id="38" name="L 形 37"/>
            <p:cNvSpPr/>
            <p:nvPr>
              <p:custDataLst>
                <p:tags r:id="rId20"/>
              </p:custDataLst>
            </p:nvPr>
          </p:nvSpPr>
          <p:spPr>
            <a:xfrm rot="10800000">
              <a:off x="17078" y="3125"/>
              <a:ext cx="397" cy="397"/>
            </a:xfrm>
            <a:prstGeom prst="corner">
              <a:avLst>
                <a:gd name="adj1" fmla="val 0"/>
                <a:gd name="adj2" fmla="val 0"/>
              </a:avLst>
            </a:prstGeom>
            <a:grpFill/>
            <a:ln w="76200">
              <a:solidFill>
                <a:srgbClr val="AD0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latin typeface="黑体" panose="02010609060101010101" pitchFamily="49" charset="-122"/>
                <a:ea typeface="黑体" panose="02010609060101010101" pitchFamily="49" charset="-122"/>
              </a:endParaRPr>
            </a:p>
          </p:txBody>
        </p:sp>
      </p:grpSp>
      <p:sp>
        <p:nvSpPr>
          <p:cNvPr id="39" name="文本框 11"/>
          <p:cNvSpPr txBox="1"/>
          <p:nvPr>
            <p:custDataLst>
              <p:tags r:id="rId21"/>
            </p:custDataLst>
          </p:nvPr>
        </p:nvSpPr>
        <p:spPr>
          <a:xfrm>
            <a:off x="5772388" y="2784797"/>
            <a:ext cx="5800219" cy="2676525"/>
          </a:xfrm>
          <a:prstGeom prst="rect">
            <a:avLst/>
          </a:prstGeom>
          <a:noFill/>
        </p:spPr>
        <p:txBody>
          <a:bodyPr wrap="square" rtlCol="0">
            <a:spAutoFit/>
          </a:bodyPr>
          <a:lstStyle/>
          <a:p>
            <a:pPr algn="just">
              <a:lnSpc>
                <a:spcPct val="150000"/>
              </a:lnSpc>
            </a:pPr>
            <a:r>
              <a:rPr lang="zh-CN" altLang="en-US" sz="2800" b="1" dirty="0">
                <a:latin typeface="黑体" panose="02010609060101010101" pitchFamily="49" charset="-122"/>
                <a:ea typeface="黑体" panose="02010609060101010101" pitchFamily="49" charset="-122"/>
              </a:rPr>
              <a:t>“欲称霸世界，必先征服亚洲；欲征服亚洲，必先征服中国；欲征服中国，必先征服朝鲜。”</a:t>
            </a:r>
            <a:endParaRPr lang="zh-CN" altLang="en-US" sz="2800" b="1" dirty="0">
              <a:latin typeface="黑体" panose="02010609060101010101" pitchFamily="49" charset="-122"/>
              <a:ea typeface="黑体" panose="02010609060101010101" pitchFamily="49" charset="-122"/>
            </a:endParaRPr>
          </a:p>
          <a:p>
            <a:pPr algn="r">
              <a:lnSpc>
                <a:spcPct val="150000"/>
              </a:lnSpc>
            </a:pPr>
            <a:r>
              <a:rPr lang="zh-CN" altLang="en-US" sz="2800" b="1" dirty="0">
                <a:latin typeface="黑体" panose="02010609060101010101" pitchFamily="49" charset="-122"/>
                <a:ea typeface="黑体" panose="02010609060101010101" pitchFamily="49" charset="-122"/>
              </a:rPr>
              <a:t> </a:t>
            </a: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日本大陆政策</a:t>
            </a:r>
            <a:endParaRPr lang="zh-CN" altLang="en-US" sz="2400" b="1" dirty="0">
              <a:latin typeface="黑体" panose="02010609060101010101" pitchFamily="49" charset="-122"/>
              <a:ea typeface="黑体" panose="02010609060101010101" pitchFamily="49" charset="-122"/>
            </a:endParaRPr>
          </a:p>
        </p:txBody>
      </p:sp>
      <p:sp>
        <p:nvSpPr>
          <p:cNvPr id="41" name="TextBox 40"/>
          <p:cNvSpPr txBox="1"/>
          <p:nvPr/>
        </p:nvSpPr>
        <p:spPr>
          <a:xfrm>
            <a:off x="696036" y="5718412"/>
            <a:ext cx="10649069" cy="461665"/>
          </a:xfrm>
          <a:prstGeom prst="rect">
            <a:avLst/>
          </a:prstGeom>
          <a:noFill/>
        </p:spPr>
        <p:txBody>
          <a:bodyPr wrap="none" rtlCol="0">
            <a:spAutoFit/>
          </a:bodyPr>
          <a:lstStyle/>
          <a:p>
            <a:r>
              <a:rPr lang="zh-CN" altLang="en-US" sz="2400" dirty="0" smtClean="0">
                <a:latin typeface="黑体" panose="02010609060101010101" pitchFamily="49" charset="-122"/>
                <a:ea typeface="黑体" panose="02010609060101010101" pitchFamily="49" charset="-122"/>
              </a:rPr>
              <a:t>依据上述材料结合课本第一段分析甲午中日战争爆发的根本原因和直接原因。</a:t>
            </a:r>
            <a:endParaRPr lang="zh-CN" altLang="en-US" sz="2400" dirty="0">
              <a:latin typeface="黑体" panose="02010609060101010101" pitchFamily="49" charset="-122"/>
              <a:ea typeface="黑体" panose="02010609060101010101" pitchFamily="49" charset="-122"/>
            </a:endParaRPr>
          </a:p>
        </p:txBody>
      </p:sp>
      <p:sp>
        <p:nvSpPr>
          <p:cNvPr id="40" name="TextBox 4"/>
          <p:cNvSpPr txBox="1"/>
          <p:nvPr>
            <p:custDataLst>
              <p:tags r:id="rId22"/>
            </p:custDataLst>
          </p:nvPr>
        </p:nvSpPr>
        <p:spPr>
          <a:xfrm>
            <a:off x="464023" y="5375977"/>
            <a:ext cx="11313994" cy="929289"/>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noAutofit/>
          </a:bodyPr>
          <a:lstStyle>
            <a:defPPr>
              <a:defRPr lang="zh-CN"/>
            </a:defPPr>
            <a:lvl1pPr>
              <a:defRPr sz="2800" b="1">
                <a:solidFill>
                  <a:sysClr val="windowText" lastClr="000000"/>
                </a:solidFill>
                <a:effectLst/>
                <a:latin typeface="楷体" panose="02010609060101010101" charset="-122"/>
                <a:ea typeface="楷体" panose="02010609060101010101"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latin typeface="黑体" panose="02010609060101010101" pitchFamily="49" charset="-122"/>
                <a:ea typeface="黑体" panose="02010609060101010101" pitchFamily="49" charset="-122"/>
              </a:rPr>
              <a:t>①根本原因：日本侵略中国</a:t>
            </a:r>
            <a:r>
              <a:rPr lang="zh-CN" altLang="en-US" dirty="0">
                <a:latin typeface="黑体" panose="02010609060101010101" pitchFamily="49" charset="-122"/>
                <a:ea typeface="黑体" panose="02010609060101010101" pitchFamily="49" charset="-122"/>
                <a:sym typeface="+mn-ea"/>
              </a:rPr>
              <a:t>蓄谋已久；</a:t>
            </a:r>
            <a:r>
              <a:rPr lang="zh-CN" altLang="en-US" spc="300" dirty="0">
                <a:solidFill>
                  <a:schemeClr val="tx1"/>
                </a:solidFill>
                <a:latin typeface="黑体" panose="02010609060101010101" pitchFamily="49" charset="-122"/>
                <a:ea typeface="黑体" panose="02010609060101010101" pitchFamily="49" charset="-122"/>
                <a:sym typeface="+mn-ea"/>
              </a:rPr>
              <a:t>企图征服朝鲜、侵略中国，称霸世</a:t>
            </a:r>
            <a:r>
              <a:rPr lang="zh-CN" altLang="en-US" spc="300" dirty="0" smtClean="0">
                <a:solidFill>
                  <a:schemeClr val="tx1"/>
                </a:solidFill>
                <a:latin typeface="黑体" panose="02010609060101010101" pitchFamily="49" charset="-122"/>
                <a:ea typeface="黑体" panose="02010609060101010101" pitchFamily="49" charset="-122"/>
                <a:sym typeface="+mn-ea"/>
              </a:rPr>
              <a:t>界。</a:t>
            </a:r>
            <a:endParaRPr lang="zh-CN" altLang="en-US" spc="300" dirty="0" smtClean="0">
              <a:solidFill>
                <a:schemeClr val="tx1"/>
              </a:solidFill>
              <a:latin typeface="黑体" panose="02010609060101010101" pitchFamily="49" charset="-122"/>
              <a:ea typeface="黑体" panose="02010609060101010101" pitchFamily="49" charset="-122"/>
              <a:sym typeface="+mn-ea"/>
            </a:endParaRPr>
          </a:p>
        </p:txBody>
      </p:sp>
      <p:sp>
        <p:nvSpPr>
          <p:cNvPr id="42" name="矩形 41"/>
          <p:cNvSpPr/>
          <p:nvPr/>
        </p:nvSpPr>
        <p:spPr>
          <a:xfrm>
            <a:off x="4037353" y="99697"/>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探战争起因</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2"/>
          <p:cNvSpPr txBox="1"/>
          <p:nvPr>
            <p:custDataLst>
              <p:tags r:id="rId1"/>
            </p:custDataLst>
          </p:nvPr>
        </p:nvSpPr>
        <p:spPr>
          <a:xfrm>
            <a:off x="6780570" y="1245666"/>
            <a:ext cx="984885" cy="1076325"/>
          </a:xfrm>
          <a:prstGeom prst="rect">
            <a:avLst/>
          </a:prstGeom>
          <a:solidFill>
            <a:schemeClr val="accent2">
              <a:lumMod val="75000"/>
            </a:schemeClr>
          </a:solidFill>
          <a:ln w="9525">
            <a:noFill/>
          </a:ln>
        </p:spPr>
        <p:txBody>
          <a:bodyPr wrap="square" anchor="t">
            <a:spAutoFit/>
          </a:bodyPr>
          <a:lstStyle/>
          <a:p>
            <a:pPr algn="ctr">
              <a:spcBef>
                <a:spcPct val="50000"/>
              </a:spcBef>
            </a:pPr>
            <a:r>
              <a:rPr lang="zh-CN" altLang="en-US" sz="3200" b="1">
                <a:solidFill>
                  <a:sysClr val="window" lastClr="FFFFFF"/>
                </a:solidFill>
                <a:latin typeface="黑体" panose="02010609060101010101" pitchFamily="49" charset="-122"/>
                <a:ea typeface="黑体" panose="02010609060101010101" pitchFamily="49" charset="-122"/>
              </a:rPr>
              <a:t>中国</a:t>
            </a:r>
            <a:endParaRPr lang="zh-CN" altLang="en-US" sz="3200" b="1">
              <a:solidFill>
                <a:sysClr val="window" lastClr="FFFFFF"/>
              </a:solidFill>
              <a:latin typeface="黑体" panose="02010609060101010101" pitchFamily="49" charset="-122"/>
              <a:ea typeface="黑体" panose="02010609060101010101" pitchFamily="49" charset="-122"/>
            </a:endParaRPr>
          </a:p>
        </p:txBody>
      </p:sp>
      <p:sp>
        <p:nvSpPr>
          <p:cNvPr id="3" name="直接连接符 229385"/>
          <p:cNvSpPr/>
          <p:nvPr>
            <p:custDataLst>
              <p:tags r:id="rId2"/>
            </p:custDataLst>
          </p:nvPr>
        </p:nvSpPr>
        <p:spPr>
          <a:xfrm flipH="1" flipV="1">
            <a:off x="7887657" y="1747520"/>
            <a:ext cx="2540635" cy="574675"/>
          </a:xfrm>
          <a:prstGeom prst="line">
            <a:avLst/>
          </a:prstGeom>
          <a:ln w="34925" cap="flat" cmpd="sng">
            <a:solidFill>
              <a:sysClr val="windowText" lastClr="000000"/>
            </a:solidFill>
            <a:prstDash val="solid"/>
            <a:round/>
            <a:headEnd type="none" w="med" len="med"/>
            <a:tailEnd type="triangle" w="med" len="med"/>
          </a:ln>
        </p:spPr>
        <p:txBody>
          <a:bodyPr/>
          <a:lstStyle/>
          <a:p>
            <a:endParaRPr lang="zh-CN" altLang="en-US"/>
          </a:p>
        </p:txBody>
      </p:sp>
      <p:sp>
        <p:nvSpPr>
          <p:cNvPr id="4" name="文本框 21"/>
          <p:cNvSpPr txBox="1"/>
          <p:nvPr>
            <p:custDataLst>
              <p:tags r:id="rId3"/>
            </p:custDataLst>
          </p:nvPr>
        </p:nvSpPr>
        <p:spPr>
          <a:xfrm>
            <a:off x="10617240" y="2321991"/>
            <a:ext cx="815340" cy="1076325"/>
          </a:xfrm>
          <a:prstGeom prst="rect">
            <a:avLst/>
          </a:prstGeom>
          <a:solidFill>
            <a:sysClr val="windowText" lastClr="000000"/>
          </a:solidFill>
          <a:ln w="9525">
            <a:noFill/>
          </a:ln>
        </p:spPr>
        <p:txBody>
          <a:bodyPr wrap="square" anchor="t">
            <a:spAutoFit/>
          </a:bodyPr>
          <a:lstStyle/>
          <a:p>
            <a:pPr algn="ctr">
              <a:spcBef>
                <a:spcPct val="50000"/>
              </a:spcBef>
            </a:pPr>
            <a:r>
              <a:rPr lang="zh-CN" altLang="en-US" sz="3200" b="1">
                <a:solidFill>
                  <a:sysClr val="window" lastClr="FFFFFF"/>
                </a:solidFill>
                <a:latin typeface="黑体" panose="02010609060101010101" pitchFamily="49" charset="-122"/>
                <a:ea typeface="黑体" panose="02010609060101010101" pitchFamily="49" charset="-122"/>
              </a:rPr>
              <a:t>日本</a:t>
            </a:r>
            <a:endParaRPr lang="zh-CN" altLang="en-US" sz="3200" b="1">
              <a:solidFill>
                <a:sysClr val="window" lastClr="FFFFFF"/>
              </a:solidFill>
              <a:latin typeface="黑体" panose="02010609060101010101" pitchFamily="49" charset="-122"/>
              <a:ea typeface="黑体" panose="02010609060101010101" pitchFamily="49" charset="-122"/>
            </a:endParaRPr>
          </a:p>
        </p:txBody>
      </p:sp>
      <p:sp>
        <p:nvSpPr>
          <p:cNvPr id="5" name="文本框 14"/>
          <p:cNvSpPr txBox="1"/>
          <p:nvPr>
            <p:custDataLst>
              <p:tags r:id="rId4"/>
            </p:custDataLst>
          </p:nvPr>
        </p:nvSpPr>
        <p:spPr>
          <a:xfrm>
            <a:off x="7973100" y="3481501"/>
            <a:ext cx="905510" cy="1076325"/>
          </a:xfrm>
          <a:prstGeom prst="rect">
            <a:avLst/>
          </a:prstGeom>
          <a:solidFill>
            <a:srgbClr val="ED7D31"/>
          </a:solidFill>
          <a:ln w="9525">
            <a:noFill/>
          </a:ln>
        </p:spPr>
        <p:txBody>
          <a:bodyPr wrap="square" anchor="t">
            <a:spAutoFit/>
          </a:bodyPr>
          <a:lstStyle/>
          <a:p>
            <a:pPr algn="ctr">
              <a:spcBef>
                <a:spcPct val="50000"/>
              </a:spcBef>
            </a:pPr>
            <a:r>
              <a:rPr lang="zh-CN" altLang="en-US" sz="3200" b="1">
                <a:solidFill>
                  <a:sysClr val="window" lastClr="FFFFFF"/>
                </a:solidFill>
                <a:latin typeface="黑体" panose="02010609060101010101" pitchFamily="49" charset="-122"/>
                <a:ea typeface="黑体" panose="02010609060101010101" pitchFamily="49" charset="-122"/>
              </a:rPr>
              <a:t>朝鲜</a:t>
            </a:r>
            <a:endParaRPr lang="zh-CN" altLang="en-US" sz="3200" b="1">
              <a:solidFill>
                <a:sysClr val="window" lastClr="FFFFFF"/>
              </a:solidFill>
              <a:latin typeface="黑体" panose="02010609060101010101" pitchFamily="49" charset="-122"/>
              <a:ea typeface="黑体" panose="02010609060101010101" pitchFamily="49" charset="-122"/>
            </a:endParaRPr>
          </a:p>
        </p:txBody>
      </p:sp>
      <p:sp>
        <p:nvSpPr>
          <p:cNvPr id="6" name="直接连接符 229385"/>
          <p:cNvSpPr/>
          <p:nvPr>
            <p:custDataLst>
              <p:tags r:id="rId5"/>
            </p:custDataLst>
          </p:nvPr>
        </p:nvSpPr>
        <p:spPr>
          <a:xfrm flipH="1">
            <a:off x="9067840" y="2942386"/>
            <a:ext cx="1360170" cy="825500"/>
          </a:xfrm>
          <a:prstGeom prst="line">
            <a:avLst/>
          </a:prstGeom>
          <a:ln w="34925" cap="flat" cmpd="sng">
            <a:solidFill>
              <a:sysClr val="windowText" lastClr="000000"/>
            </a:solidFill>
            <a:prstDash val="solid"/>
            <a:round/>
            <a:headEnd type="none" w="med" len="med"/>
            <a:tailEnd type="triangle" w="med" len="med"/>
          </a:ln>
        </p:spPr>
        <p:txBody>
          <a:bodyPr/>
          <a:lstStyle/>
          <a:p>
            <a:endParaRPr lang="zh-CN" altLang="en-US"/>
          </a:p>
        </p:txBody>
      </p:sp>
      <p:sp>
        <p:nvSpPr>
          <p:cNvPr id="7" name="直接连接符 229385"/>
          <p:cNvSpPr/>
          <p:nvPr>
            <p:custDataLst>
              <p:tags r:id="rId6"/>
            </p:custDataLst>
          </p:nvPr>
        </p:nvSpPr>
        <p:spPr>
          <a:xfrm>
            <a:off x="7286665" y="2355646"/>
            <a:ext cx="1285875" cy="1091565"/>
          </a:xfrm>
          <a:prstGeom prst="line">
            <a:avLst/>
          </a:prstGeom>
          <a:ln w="34925" cap="flat" cmpd="sng">
            <a:solidFill>
              <a:sysClr val="windowText" lastClr="000000"/>
            </a:solidFill>
            <a:prstDash val="solid"/>
            <a:round/>
            <a:headEnd type="none" w="med" len="med"/>
            <a:tailEnd type="triangle" w="med" len="med"/>
          </a:ln>
        </p:spPr>
        <p:txBody>
          <a:bodyPr/>
          <a:lstStyle/>
          <a:p>
            <a:endParaRPr lang="zh-CN" altLang="en-US"/>
          </a:p>
        </p:txBody>
      </p:sp>
      <p:sp>
        <p:nvSpPr>
          <p:cNvPr id="8" name="直接连接符 229382"/>
          <p:cNvSpPr/>
          <p:nvPr>
            <p:custDataLst>
              <p:tags r:id="rId7"/>
            </p:custDataLst>
          </p:nvPr>
        </p:nvSpPr>
        <p:spPr>
          <a:xfrm flipH="1" flipV="1">
            <a:off x="6822480" y="2480106"/>
            <a:ext cx="1052830" cy="1003300"/>
          </a:xfrm>
          <a:prstGeom prst="line">
            <a:avLst/>
          </a:prstGeom>
          <a:ln w="34925" cap="flat" cmpd="sng">
            <a:solidFill>
              <a:sysClr val="windowText" lastClr="000000"/>
            </a:solidFill>
            <a:prstDash val="solid"/>
            <a:round/>
            <a:headEnd type="none" w="med" len="med"/>
            <a:tailEnd type="triangle" w="med" len="med"/>
          </a:ln>
        </p:spPr>
        <p:txBody>
          <a:bodyPr/>
          <a:lstStyle/>
          <a:p>
            <a:endParaRPr lang="zh-CN" altLang="en-US"/>
          </a:p>
        </p:txBody>
      </p:sp>
      <p:sp>
        <p:nvSpPr>
          <p:cNvPr id="9" name="文本框 229394"/>
          <p:cNvSpPr txBox="1"/>
          <p:nvPr>
            <p:custDataLst>
              <p:tags r:id="rId8"/>
            </p:custDataLst>
          </p:nvPr>
        </p:nvSpPr>
        <p:spPr>
          <a:xfrm rot="1260000" flipH="1">
            <a:off x="9120540" y="1502207"/>
            <a:ext cx="1044575" cy="485140"/>
          </a:xfrm>
          <a:prstGeom prst="rect">
            <a:avLst/>
          </a:prstGeom>
          <a:noFill/>
          <a:ln w="9525">
            <a:noFill/>
          </a:ln>
        </p:spPr>
        <p:txBody>
          <a:bodyPr vert="eaVert" wrap="square" anchor="t">
            <a:spAutoFit/>
          </a:bodyPr>
          <a:lstStyle/>
          <a:p>
            <a:pPr>
              <a:spcBef>
                <a:spcPct val="50000"/>
              </a:spcBef>
            </a:pPr>
            <a:r>
              <a:rPr lang="zh-CN" altLang="en-US" sz="2800" b="1">
                <a:solidFill>
                  <a:srgbClr val="C00000"/>
                </a:solidFill>
                <a:latin typeface="黑体" panose="02010609060101010101" pitchFamily="49" charset="-122"/>
                <a:ea typeface="黑体" panose="02010609060101010101" pitchFamily="49" charset="-122"/>
              </a:rPr>
              <a:t>进  攻</a:t>
            </a:r>
            <a:endParaRPr lang="zh-CN" altLang="en-US" sz="2800" b="1">
              <a:solidFill>
                <a:srgbClr val="C00000"/>
              </a:solidFill>
              <a:latin typeface="黑体" panose="02010609060101010101" pitchFamily="49" charset="-122"/>
              <a:ea typeface="黑体" panose="02010609060101010101" pitchFamily="49" charset="-122"/>
            </a:endParaRPr>
          </a:p>
        </p:txBody>
      </p:sp>
      <p:sp>
        <p:nvSpPr>
          <p:cNvPr id="10" name="文本框 229391"/>
          <p:cNvSpPr txBox="1"/>
          <p:nvPr>
            <p:custDataLst>
              <p:tags r:id="rId9"/>
            </p:custDataLst>
          </p:nvPr>
        </p:nvSpPr>
        <p:spPr>
          <a:xfrm rot="19320000">
            <a:off x="9589457" y="3452495"/>
            <a:ext cx="1044575" cy="534035"/>
          </a:xfrm>
          <a:prstGeom prst="rect">
            <a:avLst/>
          </a:prstGeom>
          <a:noFill/>
          <a:ln w="9525">
            <a:noFill/>
          </a:ln>
        </p:spPr>
        <p:txBody>
          <a:bodyPr vert="eaVert" wrap="square" anchor="t">
            <a:spAutoFit/>
          </a:bodyPr>
          <a:lstStyle/>
          <a:p>
            <a:pPr>
              <a:spcBef>
                <a:spcPct val="50000"/>
              </a:spcBef>
            </a:pPr>
            <a:r>
              <a:rPr lang="zh-CN" altLang="en-US" sz="2800" b="1">
                <a:solidFill>
                  <a:srgbClr val="FF0000"/>
                </a:solidFill>
                <a:latin typeface="黑体" panose="02010609060101010101" pitchFamily="49" charset="-122"/>
                <a:ea typeface="黑体" panose="02010609060101010101" pitchFamily="49" charset="-122"/>
              </a:rPr>
              <a:t>增  兵</a:t>
            </a:r>
            <a:endParaRPr lang="zh-CN" altLang="en-US" sz="2800" b="1">
              <a:solidFill>
                <a:srgbClr val="FF0000"/>
              </a:solidFill>
              <a:latin typeface="黑体" panose="02010609060101010101" pitchFamily="49" charset="-122"/>
              <a:ea typeface="黑体" panose="02010609060101010101" pitchFamily="49" charset="-122"/>
            </a:endParaRPr>
          </a:p>
        </p:txBody>
      </p:sp>
      <p:sp>
        <p:nvSpPr>
          <p:cNvPr id="11" name="文本框 229383"/>
          <p:cNvSpPr txBox="1"/>
          <p:nvPr>
            <p:custDataLst>
              <p:tags r:id="rId10"/>
            </p:custDataLst>
          </p:nvPr>
        </p:nvSpPr>
        <p:spPr>
          <a:xfrm rot="2400000">
            <a:off x="7667665" y="2417876"/>
            <a:ext cx="1181735" cy="521970"/>
          </a:xfrm>
          <a:prstGeom prst="rect">
            <a:avLst/>
          </a:prstGeom>
          <a:noFill/>
          <a:ln w="9525">
            <a:noFill/>
          </a:ln>
        </p:spPr>
        <p:txBody>
          <a:bodyPr wrap="square" anchor="t">
            <a:spAutoFit/>
          </a:bodyPr>
          <a:lstStyle/>
          <a:p>
            <a:pPr>
              <a:spcBef>
                <a:spcPct val="50000"/>
              </a:spcBef>
            </a:pPr>
            <a:r>
              <a:rPr lang="zh-CN" altLang="en-US" sz="2800" b="1">
                <a:solidFill>
                  <a:sysClr val="windowText" lastClr="000000"/>
                </a:solidFill>
                <a:latin typeface="黑体" panose="02010609060101010101" pitchFamily="49" charset="-122"/>
                <a:ea typeface="黑体" panose="02010609060101010101" pitchFamily="49" charset="-122"/>
              </a:rPr>
              <a:t>支 援</a:t>
            </a:r>
            <a:endParaRPr lang="zh-CN" altLang="en-US" sz="2800" b="1">
              <a:solidFill>
                <a:sysClr val="windowText" lastClr="000000"/>
              </a:solidFill>
              <a:latin typeface="黑体" panose="02010609060101010101" pitchFamily="49" charset="-122"/>
              <a:ea typeface="黑体" panose="02010609060101010101" pitchFamily="49" charset="-122"/>
            </a:endParaRPr>
          </a:p>
        </p:txBody>
      </p:sp>
      <p:sp>
        <p:nvSpPr>
          <p:cNvPr id="12" name="文本框 229386"/>
          <p:cNvSpPr txBox="1"/>
          <p:nvPr>
            <p:custDataLst>
              <p:tags r:id="rId11"/>
            </p:custDataLst>
          </p:nvPr>
        </p:nvSpPr>
        <p:spPr>
          <a:xfrm rot="2640000">
            <a:off x="6376075" y="3063671"/>
            <a:ext cx="1298575" cy="418465"/>
          </a:xfrm>
          <a:prstGeom prst="rect">
            <a:avLst/>
          </a:prstGeom>
          <a:noFill/>
          <a:ln w="9525">
            <a:noFill/>
          </a:ln>
        </p:spPr>
        <p:txBody>
          <a:bodyPr wrap="square" anchor="t">
            <a:spAutoFit/>
          </a:bodyPr>
          <a:lstStyle/>
          <a:p>
            <a:pPr>
              <a:spcBef>
                <a:spcPct val="50000"/>
              </a:spcBef>
            </a:pPr>
            <a:r>
              <a:rPr lang="zh-CN" altLang="en-US" sz="2800" b="1">
                <a:solidFill>
                  <a:sysClr val="windowText" lastClr="000000"/>
                </a:solidFill>
                <a:latin typeface="黑体" panose="02010609060101010101" pitchFamily="49" charset="-122"/>
                <a:ea typeface="黑体" panose="02010609060101010101" pitchFamily="49" charset="-122"/>
              </a:rPr>
              <a:t>求 助</a:t>
            </a:r>
            <a:endParaRPr lang="zh-CN" altLang="en-US" sz="2800" b="1">
              <a:solidFill>
                <a:sysClr val="windowText" lastClr="000000"/>
              </a:solidFill>
              <a:latin typeface="黑体" panose="02010609060101010101" pitchFamily="49" charset="-122"/>
              <a:ea typeface="黑体" panose="02010609060101010101" pitchFamily="49" charset="-122"/>
            </a:endParaRPr>
          </a:p>
        </p:txBody>
      </p:sp>
      <p:sp>
        <p:nvSpPr>
          <p:cNvPr id="13" name="TextBox 4"/>
          <p:cNvSpPr txBox="1"/>
          <p:nvPr>
            <p:custDataLst>
              <p:tags r:id="rId12"/>
            </p:custDataLst>
          </p:nvPr>
        </p:nvSpPr>
        <p:spPr>
          <a:xfrm>
            <a:off x="565444" y="5227888"/>
            <a:ext cx="5193912" cy="954107"/>
          </a:xfrm>
          <a:prstGeom prst="rect">
            <a:avLst/>
          </a:prstGeom>
          <a:solidFill>
            <a:schemeClr val="accent4">
              <a:lumMod val="20000"/>
              <a:lumOff val="80000"/>
            </a:schemeClr>
          </a:solidFill>
          <a:ln>
            <a:solidFill>
              <a:schemeClr val="bg1"/>
            </a:solidFill>
          </a:ln>
          <a:effectLst>
            <a:innerShdw blurRad="114300">
              <a:prstClr val="black"/>
            </a:innerShdw>
          </a:effectLst>
        </p:spPr>
        <p:txBody>
          <a:bodyPr wrap="square">
            <a:spAutoFit/>
          </a:bodyPr>
          <a:lstStyle>
            <a:defPPr>
              <a:defRPr lang="zh-CN"/>
            </a:defPPr>
            <a:lvl1pPr>
              <a:defRPr sz="2800" b="1">
                <a:solidFill>
                  <a:sysClr val="windowText" lastClr="000000"/>
                </a:solidFill>
                <a:effectLst/>
                <a:latin typeface="楷体" panose="02010609060101010101" charset="-122"/>
                <a:ea typeface="楷体" panose="02010609060101010101" charset="-122"/>
              </a:defRPr>
            </a:lvl1pPr>
          </a:lstStyle>
          <a:p>
            <a:r>
              <a:rPr lang="zh-CN" altLang="en-US" dirty="0">
                <a:latin typeface="黑体" panose="02010609060101010101" pitchFamily="49" charset="-122"/>
                <a:ea typeface="黑体" panose="02010609060101010101" pitchFamily="49" charset="-122"/>
              </a:rPr>
              <a:t>②直接原</a:t>
            </a:r>
            <a:r>
              <a:rPr lang="zh-CN" altLang="en-US" dirty="0" smtClean="0">
                <a:latin typeface="黑体" panose="02010609060101010101" pitchFamily="49" charset="-122"/>
                <a:ea typeface="黑体" panose="02010609060101010101" pitchFamily="49" charset="-122"/>
              </a:rPr>
              <a:t>因</a:t>
            </a:r>
            <a:r>
              <a:rPr lang="zh-CN" altLang="en-US" dirty="0" smtClean="0">
                <a:solidFill>
                  <a:srgbClr val="FF0000"/>
                </a:solidFill>
                <a:latin typeface="黑体" panose="02010609060101010101" pitchFamily="49" charset="-122"/>
                <a:ea typeface="黑体" panose="02010609060101010101" pitchFamily="49" charset="-122"/>
              </a:rPr>
              <a:t>（导火索）</a:t>
            </a:r>
            <a:r>
              <a:rPr lang="zh-CN" altLang="en-US" dirty="0" smtClean="0">
                <a:latin typeface="黑体" panose="02010609060101010101" pitchFamily="49" charset="-122"/>
                <a:ea typeface="黑体" panose="02010609060101010101" pitchFamily="49" charset="-122"/>
              </a:rPr>
              <a:t>：</a:t>
            </a:r>
            <a:endParaRPr lang="en-US" altLang="zh-CN" dirty="0" smtClean="0">
              <a:latin typeface="黑体" panose="02010609060101010101" pitchFamily="49" charset="-122"/>
              <a:ea typeface="黑体" panose="02010609060101010101" pitchFamily="49" charset="-122"/>
            </a:endParaRPr>
          </a:p>
          <a:p>
            <a:r>
              <a:rPr lang="zh-CN" altLang="en-US" dirty="0" smtClean="0">
                <a:latin typeface="黑体" panose="02010609060101010101" pitchFamily="49" charset="-122"/>
                <a:ea typeface="黑体" panose="02010609060101010101" pitchFamily="49" charset="-122"/>
              </a:rPr>
              <a:t>朝</a:t>
            </a:r>
            <a:r>
              <a:rPr lang="zh-CN" altLang="en-US" dirty="0">
                <a:latin typeface="黑体" panose="02010609060101010101" pitchFamily="49" charset="-122"/>
                <a:ea typeface="黑体" panose="02010609060101010101" pitchFamily="49" charset="-122"/>
              </a:rPr>
              <a:t>鲜东学党起</a:t>
            </a:r>
            <a:r>
              <a:rPr lang="zh-CN" altLang="en-US" dirty="0" smtClean="0">
                <a:latin typeface="黑体" panose="02010609060101010101" pitchFamily="49" charset="-122"/>
                <a:ea typeface="黑体" panose="02010609060101010101" pitchFamily="49" charset="-122"/>
              </a:rPr>
              <a:t>义</a:t>
            </a:r>
            <a:endParaRPr lang="zh-CN" altLang="en-US" dirty="0">
              <a:solidFill>
                <a:srgbClr val="FF0000"/>
              </a:solidFill>
              <a:latin typeface="黑体" panose="02010609060101010101" pitchFamily="49" charset="-122"/>
              <a:ea typeface="黑体" panose="02010609060101010101" pitchFamily="49" charset="-122"/>
            </a:endParaRPr>
          </a:p>
        </p:txBody>
      </p:sp>
      <p:pic>
        <p:nvPicPr>
          <p:cNvPr id="14" name="图片 2"/>
          <p:cNvPicPr preferRelativeResize="0">
            <a:picLocks noChangeArrowheads="1"/>
          </p:cNvPicPr>
          <p:nvPr>
            <p:custDataLst>
              <p:tags r:id="rId13"/>
            </p:custDataLst>
          </p:nvPr>
        </p:nvPicPr>
        <p:blipFill>
          <a:blip r:embed="rId14" cstate="print">
            <a:extLst>
              <a:ext uri="{28A0092B-C50C-407E-A947-70E740481C1C}">
                <a14:useLocalDpi xmlns:a14="http://schemas.microsoft.com/office/drawing/2010/main" val="0"/>
              </a:ext>
            </a:extLst>
          </a:blip>
          <a:stretch>
            <a:fillRect/>
          </a:stretch>
        </p:blipFill>
        <p:spPr bwMode="auto">
          <a:xfrm>
            <a:off x="548327" y="1081405"/>
            <a:ext cx="5528945" cy="39312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6"/>
          <p:cNvPicPr>
            <a:picLocks noChangeAspect="1" noChangeArrowheads="1"/>
          </p:cNvPicPr>
          <p:nvPr>
            <p:custDataLst>
              <p:tags r:id="rId15"/>
            </p:custDataLst>
          </p:nvPr>
        </p:nvPicPr>
        <p:blipFill>
          <a:blip r:embed="rId16" cstate="print"/>
          <a:stretch>
            <a:fillRect/>
          </a:stretch>
        </p:blipFill>
        <p:spPr bwMode="auto">
          <a:xfrm>
            <a:off x="10388739" y="4365679"/>
            <a:ext cx="1400999" cy="1891197"/>
          </a:xfrm>
          <a:prstGeom prst="ellipse">
            <a:avLst/>
          </a:prstGeom>
          <a:ln>
            <a:noFill/>
          </a:ln>
          <a:effectLst/>
        </p:spPr>
      </p:pic>
      <p:sp>
        <p:nvSpPr>
          <p:cNvPr id="16" name="圆角矩形标注 15"/>
          <p:cNvSpPr/>
          <p:nvPr>
            <p:custDataLst>
              <p:tags r:id="rId17"/>
            </p:custDataLst>
          </p:nvPr>
        </p:nvSpPr>
        <p:spPr>
          <a:xfrm>
            <a:off x="5913575" y="4634523"/>
            <a:ext cx="3918585" cy="1804749"/>
          </a:xfrm>
          <a:prstGeom prst="wedgeRoundRectCallout">
            <a:avLst>
              <a:gd name="adj1" fmla="val 72800"/>
              <a:gd name="adj2" fmla="val -4933"/>
              <a:gd name="adj3" fmla="val 16667"/>
            </a:avLst>
          </a:prstGeom>
          <a:solidFill>
            <a:srgbClr val="FFFFCC"/>
          </a:solidFill>
          <a:ln>
            <a:solidFill>
              <a:srgbClr val="002060"/>
            </a:solidFill>
          </a:ln>
        </p:spPr>
        <p:txBody>
          <a:bodyPr wrap="square">
            <a:spAutoFit/>
          </a:bodyPr>
          <a:lstStyle/>
          <a:p>
            <a:r>
              <a:rPr lang="zh-CN" altLang="en-US"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材料：</a:t>
            </a:r>
            <a:r>
              <a:rPr lang="en-US" altLang="zh-CN"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1894</a:t>
            </a:r>
            <a:r>
              <a:rPr lang="zh-CN" altLang="en-US"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年</a:t>
            </a:r>
            <a:r>
              <a:rPr lang="en-US" altLang="zh-CN"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3</a:t>
            </a:r>
            <a:r>
              <a:rPr lang="zh-CN" altLang="en-US"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月，日本外相陆奥宗光密令驻朝公使：</a:t>
            </a:r>
            <a:r>
              <a:rPr lang="zh-CN" altLang="en-US" sz="2000" b="1" spc="300" dirty="0" smtClean="0">
                <a:solidFill>
                  <a:srgbClr val="C00000"/>
                </a:solidFill>
                <a:latin typeface="华文楷体" panose="02010600040101010101" pitchFamily="2" charset="-122"/>
                <a:ea typeface="华文楷体" panose="02010600040101010101" pitchFamily="2" charset="-122"/>
                <a:cs typeface="华文楷体" panose="02010600040101010101" pitchFamily="2" charset="-122"/>
              </a:rPr>
              <a:t>“促成中日冲突，实为当前之急务。为实行此事，可采取任何手段。</a:t>
            </a:r>
            <a:r>
              <a:rPr lang="zh-CN" altLang="en-US"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rPr>
              <a:t>”</a:t>
            </a:r>
            <a:endParaRPr lang="zh-CN" altLang="en-US" sz="2000" b="1" spc="300" dirty="0" smtClean="0">
              <a:solidFill>
                <a:srgbClr val="000000"/>
              </a:solidFill>
              <a:latin typeface="华文楷体" panose="02010600040101010101" pitchFamily="2" charset="-122"/>
              <a:ea typeface="华文楷体" panose="02010600040101010101" pitchFamily="2" charset="-122"/>
              <a:cs typeface="华文楷体" panose="02010600040101010101" pitchFamily="2" charset="-122"/>
            </a:endParaRPr>
          </a:p>
        </p:txBody>
      </p:sp>
      <p:sp>
        <p:nvSpPr>
          <p:cNvPr id="18" name="矩形 17"/>
          <p:cNvSpPr/>
          <p:nvPr/>
        </p:nvSpPr>
        <p:spPr>
          <a:xfrm>
            <a:off x="4037353" y="99697"/>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探战争起因</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内容占位符 4"/>
          <p:cNvPicPr>
            <a:picLocks noGrp="1" noChangeAspect="1"/>
          </p:cNvPicPr>
          <p:nvPr>
            <p:ph idx="4294967295"/>
            <p:custDataLst>
              <p:tags r:id="rId1"/>
            </p:custDataLst>
          </p:nvPr>
        </p:nvPicPr>
        <p:blipFill>
          <a:blip r:embed="rId2" cstate="print"/>
          <a:srcRect b="7281"/>
          <a:stretch>
            <a:fillRect/>
          </a:stretch>
        </p:blipFill>
        <p:spPr>
          <a:xfrm>
            <a:off x="0" y="1958975"/>
            <a:ext cx="5461000" cy="4333875"/>
          </a:xfrm>
        </p:spPr>
      </p:pic>
      <p:pic>
        <p:nvPicPr>
          <p:cNvPr id="3" name="图片 2"/>
          <p:cNvPicPr/>
          <p:nvPr>
            <p:custDataLst>
              <p:tags r:id="rId3"/>
            </p:custDataLst>
          </p:nvPr>
        </p:nvPicPr>
        <p:blipFill>
          <a:blip r:embed="rId4" cstate="print"/>
          <a:stretch>
            <a:fillRect/>
          </a:stretch>
        </p:blipFill>
        <p:spPr>
          <a:xfrm>
            <a:off x="450376" y="995917"/>
            <a:ext cx="11213655" cy="5457083"/>
          </a:xfrm>
          <a:prstGeom prst="rect">
            <a:avLst/>
          </a:prstGeom>
          <a:noFill/>
          <a:ln w="9525">
            <a:noFill/>
          </a:ln>
        </p:spPr>
      </p:pic>
      <p:sp>
        <p:nvSpPr>
          <p:cNvPr id="4" name="矩形 3"/>
          <p:cNvSpPr/>
          <p:nvPr>
            <p:custDataLst>
              <p:tags r:id="rId5"/>
            </p:custDataLst>
          </p:nvPr>
        </p:nvSpPr>
        <p:spPr>
          <a:xfrm>
            <a:off x="1552355" y="2526455"/>
            <a:ext cx="2187132" cy="207402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800" dirty="0">
                <a:solidFill>
                  <a:schemeClr val="tx1"/>
                </a:solidFill>
                <a:latin typeface="汉仪颜楷简" panose="00020600040101010101" charset="-122"/>
                <a:ea typeface="汉仪颜楷简" panose="00020600040101010101" charset="-122"/>
              </a:rPr>
              <a:t>贰</a:t>
            </a:r>
            <a:endParaRPr lang="zh-CN" altLang="en-US" sz="13800" dirty="0">
              <a:solidFill>
                <a:schemeClr val="tx1"/>
              </a:solidFill>
              <a:latin typeface="汉仪颜楷简" panose="00020600040101010101" charset="-122"/>
              <a:ea typeface="汉仪颜楷简" panose="00020600040101010101" charset="-122"/>
            </a:endParaRPr>
          </a:p>
        </p:txBody>
      </p:sp>
      <p:sp>
        <p:nvSpPr>
          <p:cNvPr id="5" name="矩形 4"/>
          <p:cNvSpPr/>
          <p:nvPr>
            <p:custDataLst>
              <p:tags r:id="rId6"/>
            </p:custDataLst>
          </p:nvPr>
        </p:nvSpPr>
        <p:spPr>
          <a:xfrm>
            <a:off x="3852547" y="996287"/>
            <a:ext cx="7952765" cy="5459104"/>
          </a:xfrm>
          <a:prstGeom prst="rect">
            <a:avLst/>
          </a:prstGeom>
          <a:solidFill>
            <a:schemeClr val="tx1">
              <a:lumMod val="85000"/>
              <a:lumOff val="15000"/>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custDataLst>
              <p:tags r:id="rId7"/>
            </p:custDataLst>
          </p:nvPr>
        </p:nvSpPr>
        <p:spPr>
          <a:xfrm>
            <a:off x="3837990" y="2526996"/>
            <a:ext cx="7130387" cy="2073481"/>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500">
              <a:solidFill>
                <a:schemeClr val="tx1"/>
              </a:solidFill>
              <a:latin typeface="汉仪颜楷简" panose="00020600040101010101" charset="-122"/>
              <a:ea typeface="汉仪颜楷简" panose="00020600040101010101" charset="-122"/>
            </a:endParaRPr>
          </a:p>
        </p:txBody>
      </p:sp>
      <p:sp>
        <p:nvSpPr>
          <p:cNvPr id="7" name="文本框 13"/>
          <p:cNvSpPr txBox="1"/>
          <p:nvPr>
            <p:custDataLst>
              <p:tags r:id="rId8"/>
            </p:custDataLst>
          </p:nvPr>
        </p:nvSpPr>
        <p:spPr>
          <a:xfrm>
            <a:off x="3827589" y="2661486"/>
            <a:ext cx="7331308" cy="1938992"/>
          </a:xfrm>
          <a:prstGeom prst="rect">
            <a:avLst/>
          </a:prstGeom>
          <a:noFill/>
        </p:spPr>
        <p:txBody>
          <a:bodyPr wrap="square" rtlCol="0">
            <a:spAutoFit/>
          </a:bodyPr>
          <a:lstStyle/>
          <a:p>
            <a:pPr algn="l">
              <a:buClrTx/>
              <a:buSzTx/>
              <a:buNone/>
            </a:pPr>
            <a:r>
              <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甲午风云英雄祭</a:t>
            </a:r>
            <a:endParaRPr lang="zh-CN" sz="6600" b="1" dirty="0">
              <a:solidFill>
                <a:schemeClr val="bg1"/>
              </a:solidFill>
              <a:latin typeface="黑体" panose="02010609060101010101" pitchFamily="49" charset="-122"/>
              <a:ea typeface="黑体" panose="02010609060101010101" pitchFamily="49" charset="-122"/>
              <a:cs typeface="楷体" panose="02010609060101010101" charset="-122"/>
              <a:sym typeface="+mn-ea"/>
            </a:endParaRPr>
          </a:p>
          <a:p>
            <a:pPr algn="l">
              <a:buClrTx/>
              <a:buSzTx/>
              <a:buNone/>
            </a:pPr>
            <a:r>
              <a:rPr lang="en-US" altLang="zh-CN" sz="5400" b="1" dirty="0">
                <a:solidFill>
                  <a:schemeClr val="bg1"/>
                </a:solidFill>
                <a:latin typeface="黑体" panose="02010609060101010101" pitchFamily="49" charset="-122"/>
                <a:ea typeface="黑体" panose="02010609060101010101" pitchFamily="49" charset="-122"/>
                <a:cs typeface="楷体" panose="02010609060101010101" charset="-122"/>
                <a:sym typeface="+mn-ea"/>
              </a:rPr>
              <a:t>      </a:t>
            </a:r>
            <a:r>
              <a:rPr lang="zh-CN" altLang="en-US" sz="5400" b="1" dirty="0" smtClean="0">
                <a:solidFill>
                  <a:schemeClr val="bg1"/>
                </a:solidFill>
                <a:latin typeface="黑体" panose="02010609060101010101" pitchFamily="49" charset="-122"/>
                <a:ea typeface="黑体" panose="02010609060101010101" pitchFamily="49" charset="-122"/>
                <a:cs typeface="楷体" panose="02010609060101010101" charset="-122"/>
                <a:sym typeface="+mn-ea"/>
              </a:rPr>
              <a:t>——</a:t>
            </a:r>
            <a:r>
              <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rPr>
              <a:t>观战争过程</a:t>
            </a:r>
            <a:endParaRPr lang="zh-CN" altLang="en-US" sz="4800" b="1" noProof="0" dirty="0">
              <a:ln>
                <a:noFill/>
              </a:ln>
              <a:solidFill>
                <a:schemeClr val="bg1"/>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内容占位符 4"/>
          <p:cNvPicPr>
            <a:picLocks noGrp="1" noChangeAspect="1"/>
          </p:cNvPicPr>
          <p:nvPr>
            <p:ph idx="4294967295"/>
            <p:custDataLst>
              <p:tags r:id="rId1"/>
            </p:custDataLst>
          </p:nvPr>
        </p:nvPicPr>
        <p:blipFill>
          <a:blip r:embed="rId2" cstate="print"/>
          <a:srcRect b="7281"/>
          <a:stretch>
            <a:fillRect/>
          </a:stretch>
        </p:blipFill>
        <p:spPr>
          <a:xfrm>
            <a:off x="0" y="1958975"/>
            <a:ext cx="5461000" cy="4333875"/>
          </a:xfrm>
        </p:spPr>
      </p:pic>
      <p:sp>
        <p:nvSpPr>
          <p:cNvPr id="3" name="TextBox 2"/>
          <p:cNvSpPr txBox="1"/>
          <p:nvPr/>
        </p:nvSpPr>
        <p:spPr>
          <a:xfrm>
            <a:off x="562943" y="992036"/>
            <a:ext cx="11629057" cy="1754326"/>
          </a:xfrm>
          <a:prstGeom prst="rect">
            <a:avLst/>
          </a:prstGeom>
          <a:noFill/>
        </p:spPr>
        <p:txBody>
          <a:bodyPr wrap="square" rtlCol="0">
            <a:spAutoFit/>
          </a:bodyPr>
          <a:lstStyle/>
          <a:p>
            <a:pPr>
              <a:lnSpc>
                <a:spcPct val="150000"/>
              </a:lnSpc>
            </a:pPr>
            <a:r>
              <a:rPr lang="zh-CN" altLang="en-US" sz="2400" b="1" dirty="0" smtClean="0">
                <a:solidFill>
                  <a:srgbClr val="002060"/>
                </a:solidFill>
              </a:rPr>
              <a:t>自主学习：</a:t>
            </a:r>
            <a:endParaRPr lang="en-US" altLang="zh-CN" sz="2400" b="1" dirty="0" smtClean="0">
              <a:solidFill>
                <a:srgbClr val="002060"/>
              </a:solidFill>
            </a:endParaRPr>
          </a:p>
          <a:p>
            <a:pPr>
              <a:lnSpc>
                <a:spcPct val="150000"/>
              </a:lnSpc>
            </a:pPr>
            <a:r>
              <a:rPr lang="zh-CN" altLang="en-US" sz="2400" b="1" dirty="0" smtClean="0">
                <a:solidFill>
                  <a:srgbClr val="002060"/>
                </a:solidFill>
              </a:rPr>
              <a:t>阅读课本</a:t>
            </a:r>
            <a:r>
              <a:rPr lang="en-US" altLang="zh-CN" sz="2400" b="1" dirty="0" smtClean="0">
                <a:solidFill>
                  <a:srgbClr val="002060"/>
                </a:solidFill>
              </a:rPr>
              <a:t>26</a:t>
            </a:r>
            <a:r>
              <a:rPr lang="zh-CN" altLang="en-US" sz="2400" b="1" dirty="0" smtClean="0">
                <a:solidFill>
                  <a:srgbClr val="002060"/>
                </a:solidFill>
              </a:rPr>
              <a:t>页至</a:t>
            </a:r>
            <a:r>
              <a:rPr lang="en-US" altLang="zh-CN" sz="2400" b="1" dirty="0" smtClean="0">
                <a:solidFill>
                  <a:srgbClr val="002060"/>
                </a:solidFill>
              </a:rPr>
              <a:t>28</a:t>
            </a:r>
            <a:r>
              <a:rPr lang="zh-CN" altLang="en-US" sz="2400" b="1" dirty="0" smtClean="0">
                <a:solidFill>
                  <a:srgbClr val="002060"/>
                </a:solidFill>
              </a:rPr>
              <a:t>页</a:t>
            </a:r>
            <a:r>
              <a:rPr lang="en-US" altLang="zh-CN" sz="2400" b="1" dirty="0" smtClean="0">
                <a:solidFill>
                  <a:srgbClr val="002060"/>
                </a:solidFill>
              </a:rPr>
              <a:t>2</a:t>
            </a:r>
            <a:r>
              <a:rPr lang="zh-CN" altLang="en-US" sz="2400" b="1" dirty="0" smtClean="0">
                <a:solidFill>
                  <a:srgbClr val="002060"/>
                </a:solidFill>
              </a:rPr>
              <a:t>段完成下面的连连看，并在课本上标划出相关内容</a:t>
            </a:r>
            <a:endParaRPr lang="en-US" altLang="zh-CN" sz="2400" b="1" dirty="0" smtClean="0">
              <a:solidFill>
                <a:srgbClr val="002060"/>
              </a:solidFill>
            </a:endParaRPr>
          </a:p>
          <a:p>
            <a:pPr>
              <a:lnSpc>
                <a:spcPct val="150000"/>
              </a:lnSpc>
            </a:pPr>
            <a:endParaRPr lang="zh-CN" altLang="en-US" sz="2400" b="1" dirty="0">
              <a:solidFill>
                <a:srgbClr val="002060"/>
              </a:solidFill>
            </a:endParaRPr>
          </a:p>
        </p:txBody>
      </p:sp>
      <p:sp>
        <p:nvSpPr>
          <p:cNvPr id="4" name="TextBox 3"/>
          <p:cNvSpPr txBox="1"/>
          <p:nvPr/>
        </p:nvSpPr>
        <p:spPr>
          <a:xfrm>
            <a:off x="524749" y="2345111"/>
            <a:ext cx="11089232" cy="3416320"/>
          </a:xfrm>
          <a:prstGeom prst="rect">
            <a:avLst/>
          </a:prstGeom>
          <a:noFill/>
        </p:spPr>
        <p:txBody>
          <a:bodyPr wrap="square" rtlCol="0">
            <a:spAutoFit/>
          </a:bodyPr>
          <a:lstStyle/>
          <a:p>
            <a:pPr>
              <a:lnSpc>
                <a:spcPct val="150000"/>
              </a:lnSpc>
            </a:pPr>
            <a:r>
              <a:rPr lang="zh-CN" altLang="en-US" sz="2400" b="1" dirty="0" smtClean="0">
                <a:solidFill>
                  <a:srgbClr val="FF0000"/>
                </a:solidFill>
              </a:rPr>
              <a:t>典型战役                     民族英雄                  重大史实</a:t>
            </a:r>
            <a:endParaRPr lang="en-US" altLang="zh-CN" sz="2400" b="1" dirty="0" smtClean="0">
              <a:solidFill>
                <a:srgbClr val="FF0000"/>
              </a:solidFill>
            </a:endParaRPr>
          </a:p>
          <a:p>
            <a:pPr>
              <a:lnSpc>
                <a:spcPct val="150000"/>
              </a:lnSpc>
            </a:pPr>
            <a:r>
              <a:rPr lang="zh-CN" altLang="en-US" sz="2400" b="1" dirty="0" smtClean="0">
                <a:solidFill>
                  <a:srgbClr val="002060"/>
                </a:solidFill>
              </a:rPr>
              <a:t>丰岛海战                     邓世昌                   </a:t>
            </a:r>
            <a:r>
              <a:rPr lang="zh-CN" altLang="en-US" sz="2400" b="1" dirty="0" smtClean="0">
                <a:solidFill>
                  <a:srgbClr val="002060"/>
                </a:solidFill>
              </a:rPr>
              <a:t> 北洋</a:t>
            </a:r>
            <a:r>
              <a:rPr lang="zh-CN" altLang="en-US" sz="2400" b="1" dirty="0" smtClean="0">
                <a:solidFill>
                  <a:srgbClr val="002060"/>
                </a:solidFill>
              </a:rPr>
              <a:t>舰队与日本联合舰队展开激战</a:t>
            </a:r>
            <a:endParaRPr lang="en-US" altLang="zh-CN" sz="2400" b="1" dirty="0" smtClean="0">
              <a:solidFill>
                <a:srgbClr val="002060"/>
              </a:solidFill>
            </a:endParaRPr>
          </a:p>
          <a:p>
            <a:pPr>
              <a:lnSpc>
                <a:spcPct val="150000"/>
              </a:lnSpc>
            </a:pPr>
            <a:r>
              <a:rPr lang="zh-CN" altLang="en-US" sz="2400" b="1" dirty="0" smtClean="0">
                <a:solidFill>
                  <a:srgbClr val="002060"/>
                </a:solidFill>
              </a:rPr>
              <a:t>平壤战役                     徐邦道                   </a:t>
            </a:r>
            <a:r>
              <a:rPr lang="zh-CN" altLang="en-US" sz="2400" b="1" dirty="0" smtClean="0">
                <a:solidFill>
                  <a:srgbClr val="002060"/>
                </a:solidFill>
              </a:rPr>
              <a:t> 甲午</a:t>
            </a:r>
            <a:r>
              <a:rPr lang="zh-CN" altLang="en-US" sz="2400" b="1" dirty="0" smtClean="0">
                <a:solidFill>
                  <a:srgbClr val="002060"/>
                </a:solidFill>
              </a:rPr>
              <a:t>中日战争开始</a:t>
            </a:r>
            <a:endParaRPr lang="en-US" altLang="zh-CN" sz="2400" b="1" dirty="0" smtClean="0">
              <a:solidFill>
                <a:srgbClr val="002060"/>
              </a:solidFill>
            </a:endParaRPr>
          </a:p>
          <a:p>
            <a:pPr>
              <a:lnSpc>
                <a:spcPct val="150000"/>
              </a:lnSpc>
            </a:pPr>
            <a:r>
              <a:rPr lang="zh-CN" altLang="en-US" sz="2400" b="1" dirty="0" smtClean="0">
                <a:solidFill>
                  <a:srgbClr val="002060"/>
                </a:solidFill>
              </a:rPr>
              <a:t>黄海海战                     丁汝昌                    旅顺大屠杀</a:t>
            </a:r>
            <a:endParaRPr lang="en-US" altLang="zh-CN" sz="2400" b="1" dirty="0" smtClean="0">
              <a:solidFill>
                <a:srgbClr val="002060"/>
              </a:solidFill>
            </a:endParaRPr>
          </a:p>
          <a:p>
            <a:pPr>
              <a:lnSpc>
                <a:spcPct val="150000"/>
              </a:lnSpc>
            </a:pPr>
            <a:r>
              <a:rPr lang="zh-CN" altLang="en-US" sz="2400" b="1" dirty="0" smtClean="0">
                <a:solidFill>
                  <a:srgbClr val="002060"/>
                </a:solidFill>
              </a:rPr>
              <a:t>辽东半岛战役                                             北洋舰队全军覆没</a:t>
            </a:r>
            <a:endParaRPr lang="en-US" altLang="zh-CN" sz="2400" b="1" dirty="0" smtClean="0">
              <a:solidFill>
                <a:srgbClr val="002060"/>
              </a:solidFill>
            </a:endParaRPr>
          </a:p>
          <a:p>
            <a:pPr>
              <a:lnSpc>
                <a:spcPct val="150000"/>
              </a:lnSpc>
            </a:pPr>
            <a:r>
              <a:rPr lang="zh-CN" altLang="en-US" sz="2400" b="1" dirty="0" smtClean="0">
                <a:solidFill>
                  <a:srgbClr val="002060"/>
                </a:solidFill>
              </a:rPr>
              <a:t>威海卫之战                 左宝贵                     </a:t>
            </a:r>
            <a:r>
              <a:rPr lang="zh-CN" altLang="en-US" sz="2400" b="1" dirty="0" smtClean="0">
                <a:solidFill>
                  <a:srgbClr val="002060"/>
                </a:solidFill>
              </a:rPr>
              <a:t>               </a:t>
            </a:r>
            <a:endParaRPr lang="zh-CN" altLang="en-US" sz="2400" b="1" dirty="0" smtClean="0">
              <a:solidFill>
                <a:srgbClr val="002060"/>
              </a:solidFill>
            </a:endParaRPr>
          </a:p>
        </p:txBody>
      </p:sp>
      <p:cxnSp>
        <p:nvCxnSpPr>
          <p:cNvPr id="5" name="直接箭头连接符 4"/>
          <p:cNvCxnSpPr/>
          <p:nvPr/>
        </p:nvCxnSpPr>
        <p:spPr>
          <a:xfrm>
            <a:off x="1892901" y="3785271"/>
            <a:ext cx="1655517" cy="1656184"/>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1892901" y="3193576"/>
            <a:ext cx="1655517" cy="1095751"/>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4602821" y="3209207"/>
            <a:ext cx="1440160" cy="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2433464" y="3901991"/>
            <a:ext cx="1224136" cy="864096"/>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4497408" y="3798919"/>
            <a:ext cx="1630437" cy="53512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2177163" y="4449170"/>
            <a:ext cx="1480437" cy="104678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466343" y="4388542"/>
            <a:ext cx="1661502" cy="515967"/>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1892901" y="3281215"/>
            <a:ext cx="4234944" cy="540158"/>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4497408" y="5477459"/>
            <a:ext cx="1571957" cy="0"/>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127845" y="5235923"/>
            <a:ext cx="2646878" cy="461665"/>
          </a:xfrm>
          <a:prstGeom prst="rect">
            <a:avLst/>
          </a:prstGeom>
        </p:spPr>
        <p:txBody>
          <a:bodyPr wrap="none">
            <a:spAutoFit/>
          </a:bodyPr>
          <a:lstStyle/>
          <a:p>
            <a:pPr lvl="0" algn="ctr" fontAlgn="base">
              <a:spcBef>
                <a:spcPct val="0"/>
              </a:spcBef>
              <a:spcAft>
                <a:spcPct val="0"/>
              </a:spcAft>
            </a:pPr>
            <a:r>
              <a:rPr lang="zh-CN" altLang="en-US" sz="2400" b="1" dirty="0" smtClean="0">
                <a:solidFill>
                  <a:srgbClr val="002060"/>
                </a:solidFill>
              </a:rPr>
              <a:t>平壤失守战火至华</a:t>
            </a:r>
            <a:endParaRPr lang="zh-CN" altLang="en-US" sz="2400" b="1" dirty="0" smtClean="0">
              <a:solidFill>
                <a:srgbClr val="002060"/>
              </a:solidFill>
            </a:endParaRPr>
          </a:p>
        </p:txBody>
      </p:sp>
      <p:sp>
        <p:nvSpPr>
          <p:cNvPr id="20" name="矩形 19"/>
          <p:cNvSpPr/>
          <p:nvPr/>
        </p:nvSpPr>
        <p:spPr>
          <a:xfrm>
            <a:off x="4076406" y="121002"/>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观战争过程</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内容占位符 4"/>
          <p:cNvPicPr>
            <a:picLocks noGrp="1" noChangeAspect="1"/>
          </p:cNvPicPr>
          <p:nvPr>
            <p:ph idx="4294967295"/>
            <p:custDataLst>
              <p:tags r:id="rId1"/>
            </p:custDataLst>
          </p:nvPr>
        </p:nvPicPr>
        <p:blipFill>
          <a:blip r:embed="rId2" cstate="print"/>
          <a:srcRect b="7281"/>
          <a:stretch>
            <a:fillRect/>
          </a:stretch>
        </p:blipFill>
        <p:spPr>
          <a:xfrm>
            <a:off x="0" y="1958975"/>
            <a:ext cx="5461000" cy="4333875"/>
          </a:xfrm>
        </p:spPr>
      </p:pic>
      <p:pic>
        <p:nvPicPr>
          <p:cNvPr id="14" name="图片 13"/>
          <p:cNvPicPr>
            <a:picLocks noChangeAspect="1"/>
          </p:cNvPicPr>
          <p:nvPr>
            <p:custDataLst>
              <p:tags r:id="rId3"/>
            </p:custDataLst>
          </p:nvPr>
        </p:nvPicPr>
        <p:blipFill>
          <a:blip r:embed="rId4" cstate="print"/>
          <a:srcRect l="950" t="716" r="1741" b="959"/>
          <a:stretch>
            <a:fillRect/>
          </a:stretch>
        </p:blipFill>
        <p:spPr>
          <a:xfrm>
            <a:off x="600501" y="1105469"/>
            <a:ext cx="7001302" cy="5172501"/>
          </a:xfrm>
          <a:prstGeom prst="rect">
            <a:avLst/>
          </a:prstGeom>
        </p:spPr>
      </p:pic>
      <p:sp>
        <p:nvSpPr>
          <p:cNvPr id="15" name="圆角矩形 14"/>
          <p:cNvSpPr/>
          <p:nvPr>
            <p:custDataLst>
              <p:tags r:id="rId5"/>
            </p:custDataLst>
          </p:nvPr>
        </p:nvSpPr>
        <p:spPr>
          <a:xfrm>
            <a:off x="7862435" y="4927373"/>
            <a:ext cx="3574599" cy="999211"/>
          </a:xfrm>
          <a:prstGeom prst="roundRect">
            <a:avLst>
              <a:gd name="adj" fmla="val 7872"/>
            </a:avLst>
          </a:prstGeom>
          <a:solidFill>
            <a:schemeClr val="accent3">
              <a:lumMod val="60000"/>
              <a:lumOff val="40000"/>
            </a:schemeClr>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r>
              <a:rPr lang="zh-CN" altLang="en-US" sz="2800" b="1" dirty="0" smtClean="0">
                <a:solidFill>
                  <a:srgbClr val="C00000"/>
                </a:solidFill>
                <a:latin typeface="黑体" panose="02010609060101010101" pitchFamily="49" charset="-122"/>
                <a:ea typeface="黑体" panose="02010609060101010101" pitchFamily="49" charset="-122"/>
              </a:rPr>
              <a:t>丰岛海战</a:t>
            </a:r>
            <a:r>
              <a:rPr lang="zh-CN" altLang="en-US" sz="2800" b="1" dirty="0" smtClean="0">
                <a:solidFill>
                  <a:schemeClr val="tx1"/>
                </a:solidFill>
                <a:latin typeface="黑体" panose="02010609060101010101" pitchFamily="49" charset="-122"/>
                <a:ea typeface="黑体" panose="02010609060101010101" pitchFamily="49" charset="-122"/>
              </a:rPr>
              <a:t>，标志着</a:t>
            </a:r>
            <a:r>
              <a:rPr lang="zh-CN" altLang="en-US" sz="2800" b="1" dirty="0" smtClean="0">
                <a:solidFill>
                  <a:srgbClr val="C00000"/>
                </a:solidFill>
                <a:latin typeface="黑体" panose="02010609060101010101" pitchFamily="49" charset="-122"/>
                <a:ea typeface="黑体" panose="02010609060101010101" pitchFamily="49" charset="-122"/>
              </a:rPr>
              <a:t>甲午战争爆发</a:t>
            </a:r>
            <a:r>
              <a:rPr lang="zh-CN" altLang="en-US" sz="2800" b="1" dirty="0" smtClean="0">
                <a:solidFill>
                  <a:schemeClr val="tx1"/>
                </a:solidFill>
                <a:latin typeface="黑体" panose="02010609060101010101" pitchFamily="49" charset="-122"/>
                <a:ea typeface="黑体" panose="02010609060101010101" pitchFamily="49" charset="-122"/>
              </a:rPr>
              <a:t>。</a:t>
            </a:r>
            <a:endParaRPr lang="zh-CN" altLang="en-US" sz="2800" b="1" dirty="0" smtClean="0">
              <a:solidFill>
                <a:schemeClr val="tx1"/>
              </a:solidFill>
              <a:latin typeface="黑体" panose="02010609060101010101" pitchFamily="49" charset="-122"/>
              <a:ea typeface="黑体" panose="02010609060101010101" pitchFamily="49" charset="-122"/>
            </a:endParaRPr>
          </a:p>
        </p:txBody>
      </p:sp>
      <p:pic>
        <p:nvPicPr>
          <p:cNvPr id="16" name="Picture 3">
            <a:hlinkClick r:id="" action="ppaction://hlinkshowjump?jump=nextslide"/>
          </p:cNvPr>
          <p:cNvPicPr>
            <a:picLocks noChangeAspect="1"/>
          </p:cNvPicPr>
          <p:nvPr>
            <p:custDataLst>
              <p:tags r:id="rId6"/>
            </p:custDataLst>
          </p:nvPr>
        </p:nvPicPr>
        <p:blipFill>
          <a:blip r:embed="rId7" cstate="print"/>
          <a:stretch>
            <a:fillRect/>
          </a:stretch>
        </p:blipFill>
        <p:spPr>
          <a:xfrm>
            <a:off x="6150162" y="4716661"/>
            <a:ext cx="464177" cy="825498"/>
          </a:xfrm>
          <a:prstGeom prst="rect">
            <a:avLst/>
          </a:prstGeom>
          <a:noFill/>
          <a:ln w="9525">
            <a:noFill/>
          </a:ln>
        </p:spPr>
      </p:pic>
      <p:pic>
        <p:nvPicPr>
          <p:cNvPr id="17" name="Picture 3">
            <a:hlinkClick r:id="" action="ppaction://hlinkshowjump?jump=nextslide"/>
          </p:cNvPr>
          <p:cNvPicPr>
            <a:picLocks noChangeAspect="1"/>
          </p:cNvPicPr>
          <p:nvPr>
            <p:custDataLst>
              <p:tags r:id="rId8"/>
            </p:custDataLst>
          </p:nvPr>
        </p:nvPicPr>
        <p:blipFill>
          <a:blip r:embed="rId7" cstate="print"/>
          <a:stretch>
            <a:fillRect/>
          </a:stretch>
        </p:blipFill>
        <p:spPr>
          <a:xfrm>
            <a:off x="5836263" y="3024338"/>
            <a:ext cx="464177" cy="825498"/>
          </a:xfrm>
          <a:prstGeom prst="rect">
            <a:avLst/>
          </a:prstGeom>
          <a:noFill/>
          <a:ln w="9525">
            <a:noFill/>
          </a:ln>
        </p:spPr>
      </p:pic>
      <p:pic>
        <p:nvPicPr>
          <p:cNvPr id="18" name="图片 17">
            <a:hlinkClick r:id="rId9" action="ppaction://hlinkfile"/>
          </p:cNvPr>
          <p:cNvPicPr>
            <a:picLocks noChangeAspect="1"/>
          </p:cNvPicPr>
          <p:nvPr>
            <p:custDataLst>
              <p:tags r:id="rId10"/>
            </p:custDataLst>
          </p:nvPr>
        </p:nvPicPr>
        <p:blipFill>
          <a:blip r:embed="rId11" cstate="print"/>
          <a:srcRect l="13754" t="2591" r="10530" b="-1"/>
          <a:stretch>
            <a:fillRect/>
          </a:stretch>
        </p:blipFill>
        <p:spPr>
          <a:xfrm>
            <a:off x="8771842" y="2702257"/>
            <a:ext cx="1508125" cy="1932618"/>
          </a:xfrm>
          <a:prstGeom prst="ellipse">
            <a:avLst/>
          </a:prstGeom>
          <a:ln>
            <a:noFill/>
          </a:ln>
          <a:effectLst>
            <a:softEdge rad="112500"/>
          </a:effectLst>
        </p:spPr>
      </p:pic>
      <p:sp>
        <p:nvSpPr>
          <p:cNvPr id="20" name="矩形 1"/>
          <p:cNvSpPr/>
          <p:nvPr>
            <p:custDataLst>
              <p:tags r:id="rId12"/>
            </p:custDataLst>
          </p:nvPr>
        </p:nvSpPr>
        <p:spPr>
          <a:xfrm>
            <a:off x="7689566" y="1126231"/>
            <a:ext cx="4092575" cy="1383665"/>
          </a:xfrm>
          <a:prstGeom prst="rect">
            <a:avLst/>
          </a:prstGeom>
          <a:solidFill>
            <a:schemeClr val="accent4">
              <a:lumMod val="50000"/>
            </a:schemeClr>
          </a:solidFill>
          <a:ln w="38100" cmpd="thickThin">
            <a:solidFill>
              <a:schemeClr val="accent2"/>
            </a:solidFill>
            <a:prstDash val="solid"/>
          </a:ln>
        </p:spPr>
        <p:txBody>
          <a:bodyPr wrap="square"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我立志杀敌报国，今死于海，义也，何求生为！</a:t>
            </a:r>
            <a:endParaRPr kumimoji="0" lang="zh-CN" altLang="en-US" sz="28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          ——邓世昌</a:t>
            </a:r>
            <a:endParaRPr kumimoji="0" lang="zh-CN" altLang="en-US" sz="28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sp>
        <p:nvSpPr>
          <p:cNvPr id="21" name="矩形 1"/>
          <p:cNvSpPr/>
          <p:nvPr>
            <p:custDataLst>
              <p:tags r:id="rId13"/>
            </p:custDataLst>
          </p:nvPr>
        </p:nvSpPr>
        <p:spPr>
          <a:xfrm>
            <a:off x="7847462" y="4666709"/>
            <a:ext cx="3807726" cy="1569660"/>
          </a:xfrm>
          <a:prstGeom prst="rect">
            <a:avLst/>
          </a:prstGeom>
          <a:solidFill>
            <a:schemeClr val="accent4">
              <a:lumMod val="50000"/>
            </a:schemeClr>
          </a:solidFill>
          <a:ln w="38100" cmpd="thickThin">
            <a:solidFill>
              <a:schemeClr val="accent4">
                <a:lumMod val="50000"/>
              </a:schemeClr>
            </a:solidFill>
            <a:prstDash val="solid"/>
          </a:ln>
        </p:spPr>
        <p:txBody>
          <a:bodyPr wrap="square"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此日漫挥天下泪，</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有公足壮海军威。</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   </a:t>
            </a:r>
            <a:r>
              <a:rPr kumimoji="0" lang="zh-CN" altLang="en-US" sz="3200" b="1" i="0" u="none" strike="noStrike" kern="1200" cap="none" spc="0" normalizeH="0" baseline="0" noProof="0" dirty="0" smtClean="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a:t>
            </a:r>
            <a:r>
              <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rPr>
              <a:t>光绪皇帝</a:t>
            </a:r>
            <a:endParaRPr kumimoji="0" lang="zh-CN" altLang="en-US" sz="3200" b="1" i="0" u="none" strike="noStrike" kern="1200" cap="none" spc="0" normalizeH="0" baseline="0" noProof="0" dirty="0">
              <a:ln>
                <a:noFill/>
              </a:ln>
              <a:solidFill>
                <a:prstClr val="white"/>
              </a:solidFill>
              <a:effectLst/>
              <a:uLnTx/>
              <a:uFillTx/>
              <a:latin typeface="黑体" panose="02010609060101010101" pitchFamily="49" charset="-122"/>
              <a:ea typeface="黑体" panose="02010609060101010101" pitchFamily="49" charset="-122"/>
              <a:cs typeface="楷体" panose="02010609060101010101" charset="-122"/>
              <a:sym typeface="+mn-ea"/>
            </a:endParaRPr>
          </a:p>
        </p:txBody>
      </p:sp>
      <p:pic>
        <p:nvPicPr>
          <p:cNvPr id="22" name="Picture 3">
            <a:hlinkClick r:id="" action="ppaction://hlinkshowjump?jump=nextslide"/>
          </p:cNvPr>
          <p:cNvPicPr>
            <a:picLocks noChangeAspect="1"/>
          </p:cNvPicPr>
          <p:nvPr>
            <p:custDataLst>
              <p:tags r:id="rId14"/>
            </p:custDataLst>
          </p:nvPr>
        </p:nvPicPr>
        <p:blipFill>
          <a:blip r:embed="rId7" cstate="print"/>
          <a:stretch>
            <a:fillRect/>
          </a:stretch>
        </p:blipFill>
        <p:spPr>
          <a:xfrm>
            <a:off x="4826329" y="3010691"/>
            <a:ext cx="464177" cy="825498"/>
          </a:xfrm>
          <a:prstGeom prst="rect">
            <a:avLst/>
          </a:prstGeom>
          <a:noFill/>
          <a:ln w="9525">
            <a:noFill/>
          </a:ln>
        </p:spPr>
      </p:pic>
      <p:sp>
        <p:nvSpPr>
          <p:cNvPr id="23" name="文本框 5"/>
          <p:cNvSpPr txBox="1"/>
          <p:nvPr>
            <p:custDataLst>
              <p:tags r:id="rId15"/>
            </p:custDataLst>
          </p:nvPr>
        </p:nvSpPr>
        <p:spPr>
          <a:xfrm>
            <a:off x="7693387" y="1105469"/>
            <a:ext cx="4088753" cy="2246769"/>
          </a:xfrm>
          <a:prstGeom prst="rect">
            <a:avLst/>
          </a:prstGeom>
          <a:solidFill>
            <a:schemeClr val="bg1">
              <a:lumMod val="85000"/>
            </a:schemeClr>
          </a:solidFill>
          <a:ln>
            <a:solidFill>
              <a:schemeClr val="bg1">
                <a:lumMod val="50000"/>
              </a:schemeClr>
            </a:solidFill>
          </a:ln>
        </p:spPr>
        <p:txBody>
          <a:bodyPr wrap="square" rtlCol="0" anchor="t">
            <a:spAutoFit/>
          </a:bodyPr>
          <a:lstStyle/>
          <a:p>
            <a:r>
              <a:rPr lang="en-US" altLang="zh-CN" sz="2800" dirty="0" err="1" smtClean="0">
                <a:solidFill>
                  <a:schemeClr val="tx1"/>
                </a:solidFill>
                <a:latin typeface="黑体" panose="02010609060101010101" pitchFamily="49" charset="-122"/>
                <a:ea typeface="黑体" panose="02010609060101010101" pitchFamily="49" charset="-122"/>
              </a:rPr>
              <a:t>日本占领军攻陷旅顺</a:t>
            </a:r>
            <a:r>
              <a:rPr lang="zh-CN" altLang="en-US" sz="2800" dirty="0" smtClean="0">
                <a:solidFill>
                  <a:schemeClr val="tx1"/>
                </a:solidFill>
                <a:latin typeface="黑体" panose="02010609060101010101" pitchFamily="49" charset="-122"/>
                <a:ea typeface="黑体" panose="02010609060101010101" pitchFamily="49" charset="-122"/>
              </a:rPr>
              <a:t>后</a:t>
            </a:r>
            <a:r>
              <a:rPr lang="en-US" altLang="zh-CN" sz="2800" dirty="0" smtClean="0">
                <a:solidFill>
                  <a:schemeClr val="tx1"/>
                </a:solidFill>
                <a:latin typeface="黑体" panose="02010609060101010101" pitchFamily="49" charset="-122"/>
                <a:ea typeface="黑体" panose="02010609060101010101" pitchFamily="49" charset="-122"/>
              </a:rPr>
              <a:t>，</a:t>
            </a:r>
            <a:r>
              <a:rPr lang="en-US" altLang="zh-CN" sz="2800" dirty="0" err="1">
                <a:solidFill>
                  <a:schemeClr val="tx1"/>
                </a:solidFill>
                <a:latin typeface="黑体" panose="02010609060101010101" pitchFamily="49" charset="-122"/>
                <a:ea typeface="黑体" panose="02010609060101010101" pitchFamily="49" charset="-122"/>
              </a:rPr>
              <a:t>对城内进行了四天三夜的屠杀</a:t>
            </a:r>
            <a:r>
              <a:rPr lang="en-US" altLang="zh-CN" sz="2800" dirty="0" smtClean="0">
                <a:solidFill>
                  <a:schemeClr val="tx1"/>
                </a:solidFill>
                <a:latin typeface="黑体" panose="02010609060101010101" pitchFamily="49" charset="-122"/>
                <a:ea typeface="黑体" panose="02010609060101010101" pitchFamily="49" charset="-122"/>
              </a:rPr>
              <a:t>。只有埋尸的</a:t>
            </a:r>
            <a:r>
              <a:rPr lang="en-US" altLang="zh-CN" sz="2800" dirty="0">
                <a:solidFill>
                  <a:schemeClr val="tx1"/>
                </a:solidFill>
                <a:latin typeface="黑体" panose="02010609060101010101" pitchFamily="49" charset="-122"/>
                <a:ea typeface="黑体" panose="02010609060101010101" pitchFamily="49" charset="-122"/>
              </a:rPr>
              <a:t>36人幸免于屠杀，死难者人数估计到</a:t>
            </a:r>
            <a:r>
              <a:rPr lang="zh-CN" altLang="en-US" sz="2800" dirty="0">
                <a:solidFill>
                  <a:schemeClr val="tx1"/>
                </a:solidFill>
                <a:latin typeface="黑体" panose="02010609060101010101" pitchFamily="49" charset="-122"/>
                <a:ea typeface="黑体" panose="02010609060101010101" pitchFamily="49" charset="-122"/>
              </a:rPr>
              <a:t>两</a:t>
            </a:r>
            <a:r>
              <a:rPr lang="en-US" altLang="zh-CN" sz="2800" dirty="0">
                <a:solidFill>
                  <a:schemeClr val="tx1"/>
                </a:solidFill>
                <a:latin typeface="黑体" panose="02010609060101010101" pitchFamily="49" charset="-122"/>
                <a:ea typeface="黑体" panose="02010609060101010101" pitchFamily="49" charset="-122"/>
              </a:rPr>
              <a:t>万</a:t>
            </a:r>
            <a:r>
              <a:rPr lang="zh-CN" altLang="en-US" sz="2800" dirty="0">
                <a:solidFill>
                  <a:schemeClr val="tx1"/>
                </a:solidFill>
                <a:latin typeface="黑体" panose="02010609060101010101" pitchFamily="49" charset="-122"/>
                <a:ea typeface="黑体" panose="02010609060101010101" pitchFamily="49" charset="-122"/>
              </a:rPr>
              <a:t>多人</a:t>
            </a:r>
            <a:r>
              <a:rPr lang="en-US" altLang="zh-CN" sz="2800" dirty="0">
                <a:solidFill>
                  <a:schemeClr val="tx1"/>
                </a:solidFill>
                <a:latin typeface="黑体" panose="02010609060101010101" pitchFamily="49" charset="-122"/>
                <a:ea typeface="黑体" panose="02010609060101010101" pitchFamily="49" charset="-122"/>
              </a:rPr>
              <a:t>。</a:t>
            </a:r>
            <a:endParaRPr lang="en-US" altLang="zh-CN" sz="2800" dirty="0">
              <a:solidFill>
                <a:schemeClr val="tx1"/>
              </a:solidFill>
              <a:latin typeface="黑体" panose="02010609060101010101" pitchFamily="49" charset="-122"/>
              <a:ea typeface="黑体" panose="02010609060101010101" pitchFamily="49" charset="-122"/>
            </a:endParaRPr>
          </a:p>
        </p:txBody>
      </p:sp>
      <p:sp>
        <p:nvSpPr>
          <p:cNvPr id="24" name="文本框 8"/>
          <p:cNvSpPr txBox="1"/>
          <p:nvPr>
            <p:custDataLst>
              <p:tags r:id="rId16"/>
            </p:custDataLst>
          </p:nvPr>
        </p:nvSpPr>
        <p:spPr>
          <a:xfrm>
            <a:off x="7693387" y="3352238"/>
            <a:ext cx="4088754" cy="2973122"/>
          </a:xfrm>
          <a:prstGeom prst="rect">
            <a:avLst/>
          </a:prstGeom>
          <a:solidFill>
            <a:srgbClr val="DACFAA"/>
          </a:solidFill>
        </p:spPr>
        <p:txBody>
          <a:bodyPr wrap="square">
            <a:spAutoFit/>
          </a:bodyPr>
          <a:lstStyle/>
          <a:p>
            <a:pPr marL="0" marR="0" lvl="0" indent="619125" algn="l" defTabSz="914400" rtl="0" eaLnBrk="1" fontAlgn="auto" latinLnBrk="0" hangingPunct="1">
              <a:lnSpc>
                <a:spcPct val="120000"/>
              </a:lnSpc>
              <a:spcBef>
                <a:spcPct val="0"/>
              </a:spcBef>
              <a:spcAft>
                <a:spcPct val="0"/>
              </a:spcAft>
              <a:buClrTx/>
              <a:buSzTx/>
              <a:buFontTx/>
              <a:buNone/>
              <a:defRPr/>
            </a:pPr>
            <a:r>
              <a:rPr kumimoji="0" lang="zh-CN" altLang="en-US"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“日本是蒙着文明皮肤，具野蛮筋骨之怪兽。日本今天已经摘下了文明的假面具，暴露了野蛮的真面目</a:t>
            </a:r>
            <a:r>
              <a:rPr kumimoji="0" lang="zh-CN" altLang="en-US" sz="2600" b="1" i="0" u="none" strike="noStrike" kern="1200" cap="none" spc="0" normalizeH="0" baseline="0" noProof="0" dirty="0" smtClean="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a:t>
            </a:r>
            <a:endParaRPr lang="en-US" altLang="zh-CN" sz="2600" b="1" dirty="0" smtClean="0">
              <a:solidFill>
                <a:prstClr val="black">
                  <a:lumMod val="75000"/>
                  <a:lumOff val="25000"/>
                </a:prstClr>
              </a:solidFill>
              <a:latin typeface="黑体" panose="02010609060101010101" pitchFamily="49" charset="-122"/>
              <a:ea typeface="黑体" panose="02010609060101010101" pitchFamily="49" charset="-122"/>
              <a:cs typeface="Arial" panose="020B0604020202020204"/>
            </a:endParaRPr>
          </a:p>
          <a:p>
            <a:pPr marL="0" marR="0" lvl="0" indent="619125" algn="l" defTabSz="914400" rtl="0" eaLnBrk="1" fontAlgn="auto" latinLnBrk="0" hangingPunct="1">
              <a:lnSpc>
                <a:spcPct val="120000"/>
              </a:lnSpc>
              <a:spcBef>
                <a:spcPct val="0"/>
              </a:spcBef>
              <a:spcAft>
                <a:spcPct val="0"/>
              </a:spcAft>
              <a:buClrTx/>
              <a:buSzTx/>
              <a:buFontTx/>
              <a:buNone/>
              <a:defRPr/>
            </a:pPr>
            <a:r>
              <a:rPr kumimoji="0" lang="en-US" altLang="zh-CN" sz="2600" b="1" i="0" u="none" strike="noStrike" kern="1200" cap="none" spc="0" normalizeH="0" baseline="0" noProof="0" dirty="0" smtClean="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a:t>
            </a:r>
            <a:r>
              <a:rPr kumimoji="0" lang="zh-CN" altLang="en-US"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美国纽约</a:t>
            </a:r>
            <a:r>
              <a:rPr kumimoji="0" lang="en-US" altLang="zh-CN"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a:t>
            </a:r>
            <a:r>
              <a:rPr kumimoji="0" lang="zh-CN" altLang="en-US"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世界报</a:t>
            </a:r>
            <a:r>
              <a:rPr kumimoji="0" lang="en-US" altLang="zh-CN"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rPr>
              <a:t>》</a:t>
            </a:r>
            <a:endParaRPr kumimoji="0" lang="en-US" altLang="zh-CN" sz="2600" b="1"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Arial" panose="020B0604020202020204"/>
            </a:endParaRPr>
          </a:p>
        </p:txBody>
      </p:sp>
      <p:pic>
        <p:nvPicPr>
          <p:cNvPr id="25" name="Picture 3">
            <a:hlinkClick r:id="" action="ppaction://hlinkshowjump?jump=nextslide"/>
          </p:cNvPr>
          <p:cNvPicPr>
            <a:picLocks noChangeAspect="1"/>
          </p:cNvPicPr>
          <p:nvPr>
            <p:custDataLst>
              <p:tags r:id="rId17"/>
            </p:custDataLst>
          </p:nvPr>
        </p:nvPicPr>
        <p:blipFill>
          <a:blip r:embed="rId7" cstate="print"/>
          <a:stretch>
            <a:fillRect/>
          </a:stretch>
        </p:blipFill>
        <p:spPr>
          <a:xfrm>
            <a:off x="2765517" y="3229055"/>
            <a:ext cx="464177" cy="825498"/>
          </a:xfrm>
          <a:prstGeom prst="rect">
            <a:avLst/>
          </a:prstGeom>
          <a:noFill/>
          <a:ln w="9525">
            <a:noFill/>
          </a:ln>
        </p:spPr>
      </p:pic>
      <p:pic>
        <p:nvPicPr>
          <p:cNvPr id="26" name="Picture 3">
            <a:hlinkClick r:id="" action="ppaction://hlinkshowjump?jump=nextslide"/>
          </p:cNvPr>
          <p:cNvPicPr>
            <a:picLocks noChangeAspect="1"/>
          </p:cNvPicPr>
          <p:nvPr>
            <p:custDataLst>
              <p:tags r:id="rId18"/>
            </p:custDataLst>
          </p:nvPr>
        </p:nvPicPr>
        <p:blipFill>
          <a:blip r:embed="rId7" cstate="print"/>
          <a:stretch>
            <a:fillRect/>
          </a:stretch>
        </p:blipFill>
        <p:spPr>
          <a:xfrm>
            <a:off x="3529791" y="4498297"/>
            <a:ext cx="464177" cy="825498"/>
          </a:xfrm>
          <a:prstGeom prst="rect">
            <a:avLst/>
          </a:prstGeom>
          <a:noFill/>
          <a:ln w="9525">
            <a:noFill/>
          </a:ln>
        </p:spPr>
      </p:pic>
      <p:sp>
        <p:nvSpPr>
          <p:cNvPr id="27" name="圆角矩形 26"/>
          <p:cNvSpPr/>
          <p:nvPr>
            <p:custDataLst>
              <p:tags r:id="rId19"/>
            </p:custDataLst>
          </p:nvPr>
        </p:nvSpPr>
        <p:spPr>
          <a:xfrm>
            <a:off x="7769007" y="4243724"/>
            <a:ext cx="3864975" cy="1333677"/>
          </a:xfrm>
          <a:prstGeom prst="roundRect">
            <a:avLst>
              <a:gd name="adj" fmla="val 7872"/>
            </a:avLst>
          </a:prstGeom>
          <a:solidFill>
            <a:schemeClr val="accent3">
              <a:lumMod val="60000"/>
              <a:lumOff val="40000"/>
            </a:schemeClr>
          </a:solidFill>
          <a:ln w="9525">
            <a:solidFill>
              <a:schemeClr val="tx1"/>
            </a:solidFill>
            <a:prstDash val="solid"/>
          </a:ln>
          <a:effectLst>
            <a:outerShdw blurRad="50800" dist="38100" dir="2700000" algn="tl" rotWithShape="0">
              <a:prstClr val="black">
                <a:alpha val="40000"/>
              </a:prstClr>
            </a:outerShdw>
          </a:effectLst>
        </p:spPr>
        <p:txBody>
          <a:bodyPr wrap="square">
            <a:spAutoFit/>
          </a:bodyPr>
          <a:lstStyle/>
          <a:p>
            <a:pPr>
              <a:lnSpc>
                <a:spcPct val="150000"/>
              </a:lnSpc>
            </a:pPr>
            <a:r>
              <a:rPr lang="zh-CN" altLang="en-US" sz="2800" b="1" dirty="0" smtClean="0">
                <a:solidFill>
                  <a:srgbClr val="002060"/>
                </a:solidFill>
                <a:latin typeface="黑体" panose="02010609060101010101" pitchFamily="49" charset="-122"/>
                <a:ea typeface="黑体" panose="02010609060101010101" pitchFamily="49" charset="-122"/>
              </a:rPr>
              <a:t>北洋舰队全军覆没</a:t>
            </a:r>
            <a:endParaRPr lang="en-US" altLang="zh-CN" sz="2800" b="1" dirty="0" smtClean="0">
              <a:solidFill>
                <a:srgbClr val="002060"/>
              </a:solidFill>
              <a:latin typeface="黑体" panose="02010609060101010101" pitchFamily="49" charset="-122"/>
              <a:ea typeface="黑体" panose="02010609060101010101" pitchFamily="49" charset="-122"/>
            </a:endParaRPr>
          </a:p>
          <a:p>
            <a:pPr>
              <a:lnSpc>
                <a:spcPct val="150000"/>
              </a:lnSpc>
            </a:pPr>
            <a:r>
              <a:rPr lang="zh-CN" altLang="en-US" sz="2800" b="1" dirty="0" smtClean="0">
                <a:solidFill>
                  <a:srgbClr val="002060"/>
                </a:solidFill>
                <a:latin typeface="黑体" panose="02010609060101010101" pitchFamily="49" charset="-122"/>
                <a:ea typeface="黑体" panose="02010609060101010101" pitchFamily="49" charset="-122"/>
              </a:rPr>
              <a:t>洋务运动宣告破产</a:t>
            </a:r>
            <a:endParaRPr lang="zh-CN" altLang="en-US" sz="2800" b="1" dirty="0" smtClean="0">
              <a:solidFill>
                <a:srgbClr val="002060"/>
              </a:solidFill>
              <a:latin typeface="黑体" panose="02010609060101010101" pitchFamily="49" charset="-122"/>
              <a:ea typeface="黑体" panose="02010609060101010101" pitchFamily="49" charset="-122"/>
            </a:endParaRPr>
          </a:p>
        </p:txBody>
      </p:sp>
      <p:sp>
        <p:nvSpPr>
          <p:cNvPr id="19" name="矩形 18"/>
          <p:cNvSpPr/>
          <p:nvPr/>
        </p:nvSpPr>
        <p:spPr>
          <a:xfrm>
            <a:off x="4076406" y="121002"/>
            <a:ext cx="2492990" cy="646331"/>
          </a:xfrm>
          <a:prstGeom prst="rect">
            <a:avLst/>
          </a:prstGeom>
        </p:spPr>
        <p:txBody>
          <a:bodyPr wrap="none">
            <a:spAutoFit/>
          </a:bodyPr>
          <a:lstStyle/>
          <a:p>
            <a:r>
              <a:rPr lang="zh-CN" altLang="en-US" sz="3600" b="1" dirty="0" smtClean="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rPr>
              <a:t>观战争过程</a:t>
            </a:r>
            <a:endParaRPr lang="zh-CN" altLang="en-US" sz="3600" b="1" dirty="0">
              <a:solidFill>
                <a:srgbClr val="00206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华文中宋"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0" name="bomb.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grpId="1" nodeType="clickEffect">
                                  <p:stCondLst>
                                    <p:cond delay="0"/>
                                  </p:stCondLst>
                                  <p:childTnLst>
                                    <p:animEffect transition="out" filter="dissolve">
                                      <p:cBhvr>
                                        <p:cTn id="14" dur="500"/>
                                        <p:tgtEl>
                                          <p:spTgt spid="15"/>
                                        </p:tgtEl>
                                      </p:cBhvr>
                                    </p:animEffect>
                                    <p:set>
                                      <p:cBhvr>
                                        <p:cTn id="15" dur="1" fill="hold">
                                          <p:stCondLst>
                                            <p:cond delay="499"/>
                                          </p:stCondLst>
                                        </p:cTn>
                                        <p:tgtEl>
                                          <p:spTgt spid="1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20" name="bomb.wav"/>
                                        </p:tgtEl>
                                      </p:cMediaNode>
                                    </p:audio>
                                  </p:sub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2" presetClass="entr" presetSubtype="4"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ppt_x"/>
                                          </p:val>
                                        </p:tav>
                                        <p:tav tm="100000">
                                          <p:val>
                                            <p:strVal val="#ppt_x"/>
                                          </p:val>
                                        </p:tav>
                                      </p:tavLst>
                                    </p:anim>
                                    <p:anim calcmode="lin" valueType="num">
                                      <p:cBhvr additive="base">
                                        <p:cTn id="31" dur="500" fill="hold"/>
                                        <p:tgtEl>
                                          <p:spTgt spid="20"/>
                                        </p:tgtEl>
                                        <p:attrNameLst>
                                          <p:attrName>ppt_y</p:attrName>
                                        </p:attrNameLst>
                                      </p:cBhvr>
                                      <p:tavLst>
                                        <p:tav tm="0">
                                          <p:val>
                                            <p:strVal val="1+#ppt_h/2"/>
                                          </p:val>
                                        </p:tav>
                                        <p:tav tm="100000">
                                          <p:val>
                                            <p:strVal val="#ppt_y"/>
                                          </p:val>
                                        </p:tav>
                                      </p:tavLst>
                                    </p:anim>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9" presetClass="exit" presetSubtype="0" fill="hold" grpId="1" nodeType="clickEffect">
                                  <p:stCondLst>
                                    <p:cond delay="0"/>
                                  </p:stCondLst>
                                  <p:childTnLst>
                                    <p:animEffect transition="out" filter="dissolve">
                                      <p:cBhvr>
                                        <p:cTn id="40" dur="500"/>
                                        <p:tgtEl>
                                          <p:spTgt spid="20"/>
                                        </p:tgtEl>
                                      </p:cBhvr>
                                    </p:animEffect>
                                    <p:set>
                                      <p:cBhvr>
                                        <p:cTn id="41" dur="1" fill="hold">
                                          <p:stCondLst>
                                            <p:cond delay="499"/>
                                          </p:stCondLst>
                                        </p:cTn>
                                        <p:tgtEl>
                                          <p:spTgt spid="20"/>
                                        </p:tgtEl>
                                        <p:attrNameLst>
                                          <p:attrName>style.visibility</p:attrName>
                                        </p:attrNameLst>
                                      </p:cBhvr>
                                      <p:to>
                                        <p:strVal val="hidden"/>
                                      </p:to>
                                    </p:set>
                                  </p:childTnLst>
                                </p:cTn>
                              </p:par>
                              <p:par>
                                <p:cTn id="42" presetID="9" presetClass="exit" presetSubtype="0" fill="hold" nodeType="withEffect">
                                  <p:stCondLst>
                                    <p:cond delay="0"/>
                                  </p:stCondLst>
                                  <p:childTnLst>
                                    <p:animEffect transition="out" filter="dissolve">
                                      <p:cBhvr>
                                        <p:cTn id="43" dur="500"/>
                                        <p:tgtEl>
                                          <p:spTgt spid="18"/>
                                        </p:tgtEl>
                                      </p:cBhvr>
                                    </p:animEffect>
                                    <p:set>
                                      <p:cBhvr>
                                        <p:cTn id="44" dur="1" fill="hold">
                                          <p:stCondLst>
                                            <p:cond delay="499"/>
                                          </p:stCondLst>
                                        </p:cTn>
                                        <p:tgtEl>
                                          <p:spTgt spid="18"/>
                                        </p:tgtEl>
                                        <p:attrNameLst>
                                          <p:attrName>style.visibility</p:attrName>
                                        </p:attrNameLst>
                                      </p:cBhvr>
                                      <p:to>
                                        <p:strVal val="hidden"/>
                                      </p:to>
                                    </p:set>
                                  </p:childTnLst>
                                </p:cTn>
                              </p:par>
                              <p:par>
                                <p:cTn id="45" presetID="9" presetClass="exit" presetSubtype="0" fill="hold" grpId="1" nodeType="withEffect">
                                  <p:stCondLst>
                                    <p:cond delay="0"/>
                                  </p:stCondLst>
                                  <p:childTnLst>
                                    <p:animEffect transition="out" filter="dissolve">
                                      <p:cBhvr>
                                        <p:cTn id="46" dur="500"/>
                                        <p:tgtEl>
                                          <p:spTgt spid="21"/>
                                        </p:tgtEl>
                                      </p:cBhvr>
                                    </p:animEffect>
                                    <p:set>
                                      <p:cBhvr>
                                        <p:cTn id="47" dur="1" fill="hold">
                                          <p:stCondLst>
                                            <p:cond delay="499"/>
                                          </p:stCondLst>
                                        </p:cTn>
                                        <p:tgtEl>
                                          <p:spTgt spid="2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2"/>
                                        </p:tgtEl>
                                        <p:attrNameLst>
                                          <p:attrName>style.visibility</p:attrName>
                                        </p:attrNameLst>
                                      </p:cBhvr>
                                      <p:to>
                                        <p:strVal val="visible"/>
                                      </p:to>
                                    </p:set>
                                  </p:childTnLst>
                                  <p:subTnLst>
                                    <p:audio>
                                      <p:cMediaNode>
                                        <p:cTn display="0" masterRel="sameClick">
                                          <p:stCondLst>
                                            <p:cond evt="begin" delay="0">
                                              <p:tn val="50"/>
                                            </p:cond>
                                          </p:stCondLst>
                                          <p:endCondLst>
                                            <p:cond evt="onStopAudio" delay="0">
                                              <p:tgtEl>
                                                <p:sldTgt/>
                                              </p:tgtEl>
                                            </p:cond>
                                          </p:endCondLst>
                                        </p:cTn>
                                        <p:tgtEl>
                                          <p:sndTgt r:embed="rId20" name="bomb.wav"/>
                                        </p:tgtEl>
                                      </p:cMediaNode>
                                    </p:audio>
                                  </p:sub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childTnLst>
                                  <p:subTnLst>
                                    <p:audio>
                                      <p:cMediaNode>
                                        <p:cTn display="0" masterRel="sameClick">
                                          <p:stCondLst>
                                            <p:cond evt="begin" delay="0">
                                              <p:tn val="54"/>
                                            </p:cond>
                                          </p:stCondLst>
                                          <p:endCondLst>
                                            <p:cond evt="onStopAudio" delay="0">
                                              <p:tgtEl>
                                                <p:sldTgt/>
                                              </p:tgtEl>
                                            </p:cond>
                                          </p:endCondLst>
                                        </p:cTn>
                                        <p:tgtEl>
                                          <p:sndTgt r:embed="rId20" name="bomb.wav"/>
                                        </p:tgtEl>
                                      </p:cMediaNode>
                                    </p:audio>
                                  </p:subTnLst>
                                </p:cTn>
                              </p:par>
                            </p:childTnLst>
                          </p:cTn>
                        </p:par>
                      </p:childTnLst>
                    </p:cTn>
                  </p:par>
                  <p:par>
                    <p:cTn id="56" fill="hold">
                      <p:stCondLst>
                        <p:cond delay="indefinite"/>
                      </p:stCondLst>
                      <p:childTnLst>
                        <p:par>
                          <p:cTn id="57" fill="hold">
                            <p:stCondLst>
                              <p:cond delay="0"/>
                            </p:stCondLst>
                            <p:childTnLst>
                              <p:par>
                                <p:cTn id="58" presetID="9" presetClass="entr" presetSubtype="0" fill="hold" grpId="1"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dissolve">
                                      <p:cBhvr>
                                        <p:cTn id="60" dur="500"/>
                                        <p:tgtEl>
                                          <p:spTgt spid="23"/>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26"/>
                                        </p:tgtEl>
                                        <p:attrNameLst>
                                          <p:attrName>style.visibility</p:attrName>
                                        </p:attrNameLst>
                                      </p:cBhvr>
                                      <p:to>
                                        <p:strVal val="visible"/>
                                      </p:to>
                                    </p:set>
                                  </p:childTnLst>
                                  <p:subTnLst>
                                    <p:audio>
                                      <p:cMediaNode>
                                        <p:cTn display="0" masterRel="sameClick">
                                          <p:stCondLst>
                                            <p:cond evt="begin" delay="0">
                                              <p:tn val="67"/>
                                            </p:cond>
                                          </p:stCondLst>
                                          <p:endCondLst>
                                            <p:cond evt="onStopAudio" delay="0">
                                              <p:tgtEl>
                                                <p:sldTgt/>
                                              </p:tgtEl>
                                            </p:cond>
                                          </p:endCondLst>
                                        </p:cTn>
                                        <p:tgtEl>
                                          <p:sndTgt r:embed="rId20" name="bomb.wav"/>
                                        </p:tgtEl>
                                      </p:cMediaNode>
                                    </p:audio>
                                  </p:subTnLst>
                                </p:cTn>
                              </p:par>
                            </p:childTnLst>
                          </p:cTn>
                        </p:par>
                      </p:childTnLst>
                    </p:cTn>
                  </p:par>
                  <p:par>
                    <p:cTn id="69" fill="hold">
                      <p:stCondLst>
                        <p:cond delay="indefinite"/>
                      </p:stCondLst>
                      <p:childTnLst>
                        <p:par>
                          <p:cTn id="70" fill="hold">
                            <p:stCondLst>
                              <p:cond delay="0"/>
                            </p:stCondLst>
                            <p:childTnLst>
                              <p:par>
                                <p:cTn id="71" presetID="9" presetClass="exit" presetSubtype="0" fill="hold" grpId="0" nodeType="clickEffect">
                                  <p:stCondLst>
                                    <p:cond delay="0"/>
                                  </p:stCondLst>
                                  <p:childTnLst>
                                    <p:animEffect transition="out" filter="dissolve">
                                      <p:cBhvr>
                                        <p:cTn id="72" dur="500"/>
                                        <p:tgtEl>
                                          <p:spTgt spid="23"/>
                                        </p:tgtEl>
                                      </p:cBhvr>
                                    </p:animEffect>
                                    <p:set>
                                      <p:cBhvr>
                                        <p:cTn id="73" dur="1" fill="hold">
                                          <p:stCondLst>
                                            <p:cond delay="499"/>
                                          </p:stCondLst>
                                        </p:cTn>
                                        <p:tgtEl>
                                          <p:spTgt spid="23"/>
                                        </p:tgtEl>
                                        <p:attrNameLst>
                                          <p:attrName>style.visibility</p:attrName>
                                        </p:attrNameLst>
                                      </p:cBhvr>
                                      <p:to>
                                        <p:strVal val="hidden"/>
                                      </p:to>
                                    </p:set>
                                  </p:childTnLst>
                                </p:cTn>
                              </p:par>
                              <p:par>
                                <p:cTn id="74" presetID="9" presetClass="exit" presetSubtype="0" fill="hold" grpId="1" nodeType="withEffect">
                                  <p:stCondLst>
                                    <p:cond delay="0"/>
                                  </p:stCondLst>
                                  <p:childTnLst>
                                    <p:animEffect transition="out" filter="dissolve">
                                      <p:cBhvr>
                                        <p:cTn id="75" dur="500"/>
                                        <p:tgtEl>
                                          <p:spTgt spid="24"/>
                                        </p:tgtEl>
                                      </p:cBhvr>
                                    </p:animEffect>
                                    <p:set>
                                      <p:cBhvr>
                                        <p:cTn id="76" dur="1" fill="hold">
                                          <p:stCondLst>
                                            <p:cond delay="499"/>
                                          </p:stCondLst>
                                        </p:cTn>
                                        <p:tgtEl>
                                          <p:spTgt spid="24"/>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0" grpId="0" animBg="1"/>
      <p:bldP spid="20" grpId="1" animBg="1"/>
      <p:bldP spid="21" grpId="0" animBg="1"/>
      <p:bldP spid="21" grpId="1" animBg="1"/>
      <p:bldP spid="23" grpId="0" animBg="1"/>
      <p:bldP spid="23" grpId="1" animBg="1"/>
      <p:bldP spid="24" grpId="0" animBg="1"/>
      <p:bldP spid="24" grpId="1" animBg="1"/>
      <p:bldP spid="27" grpId="0" animBg="1"/>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UNIQUEID" val="13682"/>
  <p:tag name="KSO_WM_BEAUTIFY_FLAG" val=""/>
</p:tagLst>
</file>

<file path=ppt/tags/tag101.xml><?xml version="1.0" encoding="utf-8"?>
<p:tagLst xmlns:p="http://schemas.openxmlformats.org/presentationml/2006/main">
  <p:tag name="AS_UNIQUEID" val="13931"/>
  <p:tag name="KSO_WM_BEAUTIFY_FLAG" val=""/>
</p:tagLst>
</file>

<file path=ppt/tags/tag102.xml><?xml version="1.0" encoding="utf-8"?>
<p:tagLst xmlns:p="http://schemas.openxmlformats.org/presentationml/2006/main">
  <p:tag name="AS_UNIQUEID" val="11671"/>
  <p:tag name="KSO_WM_BEAUTIFY_FLAG" val=""/>
</p:tagLst>
</file>

<file path=ppt/tags/tag103.xml><?xml version="1.0" encoding="utf-8"?>
<p:tagLst xmlns:p="http://schemas.openxmlformats.org/presentationml/2006/main">
  <p:tag name="AS_UNIQUEID" val="11673"/>
  <p:tag name="KSO_WM_BEAUTIFY_FLAG" val=""/>
</p:tagLst>
</file>

<file path=ppt/tags/tag104.xml><?xml version="1.0" encoding="utf-8"?>
<p:tagLst xmlns:p="http://schemas.openxmlformats.org/presentationml/2006/main">
  <p:tag name="AS_UNIQUEID" val="13931"/>
  <p:tag name="KSO_WM_BEAUTIFY_FLAG" val=""/>
</p:tagLst>
</file>

<file path=ppt/tags/tag105.xml><?xml version="1.0" encoding="utf-8"?>
<p:tagLst xmlns:p="http://schemas.openxmlformats.org/presentationml/2006/main">
  <p:tag name="AS_UNIQUEID" val="13931"/>
  <p:tag name="KSO_WM_BEAUTIFY_FLAG" val=""/>
</p:tagLst>
</file>

<file path=ppt/tags/tag106.xml><?xml version="1.0" encoding="utf-8"?>
<p:tagLst xmlns:p="http://schemas.openxmlformats.org/presentationml/2006/main">
  <p:tag name="AS_UNIQUEID" val="11335"/>
  <p:tag name="KSO_WM_BEAUTIFY_FLAG" val=""/>
</p:tagLst>
</file>

<file path=ppt/tags/tag107.xml><?xml version="1.0" encoding="utf-8"?>
<p:tagLst xmlns:p="http://schemas.openxmlformats.org/presentationml/2006/main">
  <p:tag name="AS_UNIQUEID" val="3950"/>
</p:tagLst>
</file>

<file path=ppt/tags/tag108.xml><?xml version="1.0" encoding="utf-8"?>
<p:tagLst xmlns:p="http://schemas.openxmlformats.org/presentationml/2006/main">
  <p:tag name="AS_UNIQUEID" val="13959"/>
  <p:tag name="KSO_WM_BEAUTIFY_FLAG" val=""/>
</p:tagLst>
</file>

<file path=ppt/tags/tag109.xml><?xml version="1.0" encoding="utf-8"?>
<p:tagLst xmlns:p="http://schemas.openxmlformats.org/presentationml/2006/main">
  <p:tag name="AS_UNIQUEID" val="13963"/>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AS_UNIQUEID" val="13960"/>
  <p:tag name="KSO_WM_BEAUTIFY_FLAG" val=""/>
</p:tagLst>
</file>

<file path=ppt/tags/tag111.xml><?xml version="1.0" encoding="utf-8"?>
<p:tagLst xmlns:p="http://schemas.openxmlformats.org/presentationml/2006/main">
  <p:tag name="AS_UNIQUEID" val="13964"/>
  <p:tag name="KSO_WM_BEAUTIFY_FLAG" val=""/>
</p:tagLst>
</file>

<file path=ppt/tags/tag112.xml><?xml version="1.0" encoding="utf-8"?>
<p:tagLst xmlns:p="http://schemas.openxmlformats.org/presentationml/2006/main">
  <p:tag name="AS_UNIQUEID" val="2752"/>
  <p:tag name="KSO_WM_BEAUTIFY_FLAG" val=""/>
</p:tagLst>
</file>

<file path=ppt/tags/tag113.xml><?xml version="1.0" encoding="utf-8"?>
<p:tagLst xmlns:p="http://schemas.openxmlformats.org/presentationml/2006/main">
  <p:tag name="AS_UNIQUEID" val="13242"/>
  <p:tag name="KSO_WM_BEAUTIFY_FLAG" val=""/>
</p:tagLst>
</file>

<file path=ppt/tags/tag114.xml><?xml version="1.0" encoding="utf-8"?>
<p:tagLst xmlns:p="http://schemas.openxmlformats.org/presentationml/2006/main">
  <p:tag name="AS_UNIQUEID" val="42"/>
  <p:tag name="KSO_WM_BEAUTIFY_FLAG" val=""/>
</p:tagLst>
</file>

<file path=ppt/tags/tag115.xml><?xml version="1.0" encoding="utf-8"?>
<p:tagLst xmlns:p="http://schemas.openxmlformats.org/presentationml/2006/main">
  <p:tag name="AS_UNIQUEID" val="14116"/>
  <p:tag name="KSO_WM_BEAUTIFY_FLAG" val=""/>
</p:tagLst>
</file>

<file path=ppt/tags/tag116.xml><?xml version="1.0" encoding="utf-8"?>
<p:tagLst xmlns:p="http://schemas.openxmlformats.org/presentationml/2006/main">
  <p:tag name="AS_UNIQUEID" val="14117"/>
  <p:tag name="KSO_WM_BEAUTIFY_FLAG" val=""/>
</p:tagLst>
</file>

<file path=ppt/tags/tag117.xml><?xml version="1.0" encoding="utf-8"?>
<p:tagLst xmlns:p="http://schemas.openxmlformats.org/presentationml/2006/main">
  <p:tag name="AS_UNIQUEID" val="14118"/>
  <p:tag name="KSO_WM_BEAUTIFY_FLAG" val=""/>
</p:tagLst>
</file>

<file path=ppt/tags/tag118.xml><?xml version="1.0" encoding="utf-8"?>
<p:tagLst xmlns:p="http://schemas.openxmlformats.org/presentationml/2006/main">
  <p:tag name="AS_UNIQUEID" val="14119"/>
  <p:tag name="KSO_WM_BEAUTIFY_FLAG" va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SPECIAL_SOURCE" val="bdnull"/>
</p:tagLst>
</file>

<file path=ppt/tags/tag121.xml><?xml version="1.0" encoding="utf-8"?>
<p:tagLst xmlns:p="http://schemas.openxmlformats.org/presentationml/2006/main">
  <p:tag name="AS_UNIQUEID" val="13971"/>
  <p:tag name="KSO_WM_BEAUTIFY_FLAG" val=""/>
  <p:tag name="KSO_WM_UNIT_TABLE_BEAUTIFY" val="smartTable{4c8953b3-eaa2-497b-8873-63509074b0ac}"/>
  <p:tag name="TABLE_ENDDRAG_ORIGIN_RECT" val="892*339"/>
  <p:tag name="TABLE_ENDDRAG_RECT" val="37*123*892*339"/>
</p:tagLst>
</file>

<file path=ppt/tags/tag122.xml><?xml version="1.0" encoding="utf-8"?>
<p:tagLst xmlns:p="http://schemas.openxmlformats.org/presentationml/2006/main">
  <p:tag name="AS_UNIQUEID" val="11564"/>
  <p:tag name="KSO_WM_BEAUTIFY_FLAG" val=""/>
</p:tagLst>
</file>

<file path=ppt/tags/tag123.xml><?xml version="1.0" encoding="utf-8"?>
<p:tagLst xmlns:p="http://schemas.openxmlformats.org/presentationml/2006/main">
  <p:tag name="AS_UNIQUEID" val="11563"/>
  <p:tag name="KSO_WM_BEAUTIFY_FLAG" val=""/>
</p:tagLst>
</file>

<file path=ppt/tags/tag124.xml><?xml version="1.0" encoding="utf-8"?>
<p:tagLst xmlns:p="http://schemas.openxmlformats.org/presentationml/2006/main">
  <p:tag name="AS_UNIQUEID" val="11565"/>
  <p:tag name="KSO_WM_BEAUTIFY_FLAG" val=""/>
</p:tagLst>
</file>

<file path=ppt/tags/tag125.xml><?xml version="1.0" encoding="utf-8"?>
<p:tagLst xmlns:p="http://schemas.openxmlformats.org/presentationml/2006/main">
  <p:tag name="AS_UNIQUEID" val="11562"/>
  <p:tag name="KSO_WM_BEAUTIFY_FLAG" val=""/>
</p:tagLst>
</file>

<file path=ppt/tags/tag126.xml><?xml version="1.0" encoding="utf-8"?>
<p:tagLst xmlns:p="http://schemas.openxmlformats.org/presentationml/2006/main">
  <p:tag name="AS_UNIQUEID" val="11423"/>
  <p:tag name="KSO_WM_BEAUTIFY_FLAG" val=""/>
</p:tagLst>
</file>

<file path=ppt/tags/tag127.xml><?xml version="1.0" encoding="utf-8"?>
<p:tagLst xmlns:p="http://schemas.openxmlformats.org/presentationml/2006/main">
  <p:tag name="AS_UNIQUEID" val="11569"/>
  <p:tag name="KSO_WM_BEAUTIFY_FLAG" val=""/>
</p:tagLst>
</file>

<file path=ppt/tags/tag128.xml><?xml version="1.0" encoding="utf-8"?>
<p:tagLst xmlns:p="http://schemas.openxmlformats.org/presentationml/2006/main">
  <p:tag name="AS_UNIQUEID" val="11425"/>
  <p:tag name="KSO_WM_BEAUTIFY_FLAG" val=""/>
</p:tagLst>
</file>

<file path=ppt/tags/tag129.xml><?xml version="1.0" encoding="utf-8"?>
<p:tagLst xmlns:p="http://schemas.openxmlformats.org/presentationml/2006/main">
  <p:tag name="AS_UNIQUEID" val="11572"/>
  <p:tag name="KSO_WM_BEAUTIFY_FLAG" val=""/>
</p:tagLst>
</file>

<file path=ppt/tags/tag13.xml><?xml version="1.0" encoding="utf-8"?>
<p:tagLst xmlns:p="http://schemas.openxmlformats.org/presentationml/2006/main">
  <p:tag name="AS_UNIQUEID" val="1185"/>
  <p:tag name="KSO_WM_BEAUTIFY_FLAG" val=""/>
</p:tagLst>
</file>

<file path=ppt/tags/tag130.xml><?xml version="1.0" encoding="utf-8"?>
<p:tagLst xmlns:p="http://schemas.openxmlformats.org/presentationml/2006/main">
  <p:tag name="AS_UNIQUEID" val="11335"/>
  <p:tag name="KSO_WM_BEAUTIFY_FLAG" val=""/>
</p:tagLst>
</file>

<file path=ppt/tags/tag131.xml><?xml version="1.0" encoding="utf-8"?>
<p:tagLst xmlns:p="http://schemas.openxmlformats.org/presentationml/2006/main">
  <p:tag name="AS_UNIQUEID" val="11335"/>
  <p:tag name="KSO_WM_BEAUTIFY_FLAG" val=""/>
</p:tagLst>
</file>

<file path=ppt/tags/tag132.xml><?xml version="1.0" encoding="utf-8"?>
<p:tagLst xmlns:p="http://schemas.openxmlformats.org/presentationml/2006/main">
  <p:tag name="AS_UNIQUEID" val="13974"/>
  <p:tag name="KSO_WM_BEAUTIFY_FLAG" val=""/>
</p:tagLst>
</file>

<file path=ppt/tags/tag133.xml><?xml version="1.0" encoding="utf-8"?>
<p:tagLst xmlns:p="http://schemas.openxmlformats.org/presentationml/2006/main">
  <p:tag name="KSO_WM_SPECIAL_SOURCE" val="bdnull"/>
</p:tagLst>
</file>

<file path=ppt/tags/tag134.xml><?xml version="1.0" encoding="utf-8"?>
<p:tagLst xmlns:p="http://schemas.openxmlformats.org/presentationml/2006/main">
  <p:tag name="AS_UNIQUEID" val="3245"/>
</p:tagLst>
</file>

<file path=ppt/tags/tag135.xml><?xml version="1.0" encoding="utf-8"?>
<p:tagLst xmlns:p="http://schemas.openxmlformats.org/presentationml/2006/main">
  <p:tag name="AS_UNIQUEID" val="13974"/>
  <p:tag name="KSO_WM_BEAUTIFY_FLAG" val=""/>
</p:tagLst>
</file>

<file path=ppt/tags/tag136.xml><?xml version="1.0" encoding="utf-8"?>
<p:tagLst xmlns:p="http://schemas.openxmlformats.org/presentationml/2006/main">
  <p:tag name="AS_UNIQUEID" val="13974"/>
  <p:tag name="KSO_WM_BEAUTIFY_FLAG" va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AS_UNIQUEID" val="13983"/>
  <p:tag name="KSO_WM_BEAUTIFY_FLAG" val=""/>
</p:tagLst>
</file>

<file path=ppt/tags/tag139.xml><?xml version="1.0" encoding="utf-8"?>
<p:tagLst xmlns:p="http://schemas.openxmlformats.org/presentationml/2006/main">
  <p:tag name="AS_UNIQUEID" val="13984"/>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AS_UNIQUEID" val="13985"/>
  <p:tag name="KSO_WM_BEAUTIFY_FLAG" val=""/>
</p:tagLst>
</file>

<file path=ppt/tags/tag141.xml><?xml version="1.0" encoding="utf-8"?>
<p:tagLst xmlns:p="http://schemas.openxmlformats.org/presentationml/2006/main">
  <p:tag name="AS_UNIQUEID" val="13986"/>
  <p:tag name="KSO_WM_BEAUTIFY_FLAG" val=""/>
</p:tagLst>
</file>

<file path=ppt/tags/tag142.xml><?xml version="1.0" encoding="utf-8"?>
<p:tagLst xmlns:p="http://schemas.openxmlformats.org/presentationml/2006/main">
  <p:tag name="AS_UNIQUEID" val="13987"/>
  <p:tag name="KSO_WM_BEAUTIFY_FLAG" val=""/>
</p:tagLst>
</file>

<file path=ppt/tags/tag143.xml><?xml version="1.0" encoding="utf-8"?>
<p:tagLst xmlns:p="http://schemas.openxmlformats.org/presentationml/2006/main">
  <p:tag name="AS_UNIQUEID" val="13988"/>
  <p:tag name="KSO_WM_BEAUTIFY_FLAG" val=""/>
</p:tagLst>
</file>

<file path=ppt/tags/tag144.xml><?xml version="1.0" encoding="utf-8"?>
<p:tagLst xmlns:p="http://schemas.openxmlformats.org/presentationml/2006/main">
  <p:tag name="AS_UNIQUEID" val="13989"/>
  <p:tag name="KSO_WM_BEAUTIFY_FLAG" val=""/>
</p:tagLst>
</file>

<file path=ppt/tags/tag145.xml><?xml version="1.0" encoding="utf-8"?>
<p:tagLst xmlns:p="http://schemas.openxmlformats.org/presentationml/2006/main">
  <p:tag name="AS_UNIQUEID" val="13990"/>
  <p:tag name="KSO_WM_BEAUTIFY_FLAG" val=""/>
</p:tagLst>
</file>

<file path=ppt/tags/tag146.xml><?xml version="1.0" encoding="utf-8"?>
<p:tagLst xmlns:p="http://schemas.openxmlformats.org/presentationml/2006/main">
  <p:tag name="KSO_WM_SPECIAL_SOURCE" val="bdnull"/>
</p:tagLst>
</file>

<file path=ppt/tags/tag147.xml><?xml version="1.0" encoding="utf-8"?>
<p:tagLst xmlns:p="http://schemas.openxmlformats.org/presentationml/2006/main">
  <p:tag name="AS_UNIQUEID" val="13993"/>
</p:tagLst>
</file>

<file path=ppt/tags/tag148.xml><?xml version="1.0" encoding="utf-8"?>
<p:tagLst xmlns:p="http://schemas.openxmlformats.org/presentationml/2006/main">
  <p:tag name="KSO_WM_SPECIAL_SOURCE" val="bdnul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SPECIAL_SOURCE" val="bdnull"/>
</p:tagLst>
</file>

<file path=ppt/tags/tag152.xml><?xml version="1.0" encoding="utf-8"?>
<p:tagLst xmlns:p="http://schemas.openxmlformats.org/presentationml/2006/main">
  <p:tag name="AS_UNIQUEID" val="6204"/>
</p:tagLst>
</file>

<file path=ppt/tags/tag153.xml><?xml version="1.0" encoding="utf-8"?>
<p:tagLst xmlns:p="http://schemas.openxmlformats.org/presentationml/2006/main">
  <p:tag name="AS_UNIQUEID" val="6204"/>
</p:tagLst>
</file>

<file path=ppt/tags/tag154.xml><?xml version="1.0" encoding="utf-8"?>
<p:tagLst xmlns:p="http://schemas.openxmlformats.org/presentationml/2006/main">
  <p:tag name="AS_UNIQUEID" val="6204"/>
</p:tagLst>
</file>

<file path=ppt/tags/tag155.xml><?xml version="1.0" encoding="utf-8"?>
<p:tagLst xmlns:p="http://schemas.openxmlformats.org/presentationml/2006/main">
  <p:tag name="COMMONDATA" val="eyJoZGlkIjoiM2U4YTQ4NGZjZGI1ZTdhNzIzYmNmNDRkZGU5MmI4ODIifQ=="/>
  <p:tag name="commondata" val="eyJoZGlkIjoiMDc0YmVkNzIyYTUyMGViMjlkZjRjOWNkOGFjNWZiMmUifQ=="/>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3707"/>
</p:tagLst>
</file>

<file path=ppt/tags/tag35.xml><?xml version="1.0" encoding="utf-8"?>
<p:tagLst xmlns:p="http://schemas.openxmlformats.org/presentationml/2006/main">
  <p:tag name="AS_UNIQUEID" val="3704"/>
</p:tagLst>
</file>

<file path=ppt/tags/tag36.xml><?xml version="1.0" encoding="utf-8"?>
<p:tagLst xmlns:p="http://schemas.openxmlformats.org/presentationml/2006/main">
  <p:tag name="AS_UNIQUEID" val="3705"/>
</p:tagLst>
</file>

<file path=ppt/tags/tag37.xml><?xml version="1.0" encoding="utf-8"?>
<p:tagLst xmlns:p="http://schemas.openxmlformats.org/presentationml/2006/main">
  <p:tag name="AS_UNIQUEID" val="641"/>
  <p:tag name="KSO_WM_BEAUTIFY_FLAG" val=""/>
</p:tagLst>
</file>

<file path=ppt/tags/tag38.xml><?xml version="1.0" encoding="utf-8"?>
<p:tagLst xmlns:p="http://schemas.openxmlformats.org/presentationml/2006/main">
  <p:tag name="AS_UNIQUEID" val="642"/>
</p:tagLst>
</file>

<file path=ppt/tags/tag39.xml><?xml version="1.0" encoding="utf-8"?>
<p:tagLst xmlns:p="http://schemas.openxmlformats.org/presentationml/2006/main">
  <p:tag name="AS_UNIQUEID" val="643"/>
  <p:tag name="KSO_WM_BEAUTIFY_FLAG" val=""/>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AS_UNIQUEID" val="644"/>
  <p:tag name="KSO_WM_BEAUTIFY_FLAG" val=""/>
</p:tagLst>
</file>

<file path=ppt/tags/tag41.xml><?xml version="1.0" encoding="utf-8"?>
<p:tagLst xmlns:p="http://schemas.openxmlformats.org/presentationml/2006/main">
  <p:tag name="AS_UNIQUEID" val="267"/>
</p:tagLst>
</file>

<file path=ppt/tags/tag42.xml><?xml version="1.0" encoding="utf-8"?>
<p:tagLst xmlns:p="http://schemas.openxmlformats.org/presentationml/2006/main">
  <p:tag name="AS_UNIQUEID" val="14056"/>
  <p:tag name="KSO_WM_BEAUTIFY_FLAG" val=""/>
</p:tagLst>
</file>

<file path=ppt/tags/tag43.xml><?xml version="1.0" encoding="utf-8"?>
<p:tagLst xmlns:p="http://schemas.openxmlformats.org/presentationml/2006/main">
  <p:tag name="AS_UNIQUEID" val="14057"/>
  <p:tag name="KSO_WM_BEAUTIFY_FLAG" val=""/>
</p:tagLst>
</file>

<file path=ppt/tags/tag44.xml><?xml version="1.0" encoding="utf-8"?>
<p:tagLst xmlns:p="http://schemas.openxmlformats.org/presentationml/2006/main">
  <p:tag name="AS_UNIQUEID" val="14059"/>
  <p:tag name="KSO_WM_BEAUTIFY_FLAG" val=""/>
</p:tagLst>
</file>

<file path=ppt/tags/tag45.xml><?xml version="1.0" encoding="utf-8"?>
<p:tagLst xmlns:p="http://schemas.openxmlformats.org/presentationml/2006/main">
  <p:tag name="AS_UNIQUEID" val="14077"/>
  <p:tag name="KSO_WM_BEAUTIFY_FLAG" val=""/>
</p:tagLst>
</file>

<file path=ppt/tags/tag46.xml><?xml version="1.0" encoding="utf-8"?>
<p:tagLst xmlns:p="http://schemas.openxmlformats.org/presentationml/2006/main">
  <p:tag name="KSO_WM_BEAUTIFY_FLAG" val="#wm#"/>
  <p:tag name="KSO_WM_TEMPLATE_CATEGORY" val="diagram"/>
  <p:tag name="KSO_WM_TEMPLATE_INDEX" val="20202070"/>
</p:tagLst>
</file>

<file path=ppt/tags/tag47.xml><?xml version="1.0" encoding="utf-8"?>
<p:tagLst xmlns:p="http://schemas.openxmlformats.org/presentationml/2006/main">
  <p:tag name="AS_UNIQUEID" val="13899"/>
</p:tagLst>
</file>

<file path=ppt/tags/tag48.xml><?xml version="1.0" encoding="utf-8"?>
<p:tagLst xmlns:p="http://schemas.openxmlformats.org/presentationml/2006/main">
  <p:tag name="AS_UNIQUEID" val="13900"/>
  <p:tag name="KSO_WM_BEAUTIFY_FLAG" val=""/>
</p:tagLst>
</file>

<file path=ppt/tags/tag49.xml><?xml version="1.0" encoding="utf-8"?>
<p:tagLst xmlns:p="http://schemas.openxmlformats.org/presentationml/2006/main">
  <p:tag name="AS_UNIQUEID" val="13901"/>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13902"/>
  <p:tag name="KSO_WM_BEAUTIFY_FLAG" val=""/>
</p:tagLst>
</file>

<file path=ppt/tags/tag51.xml><?xml version="1.0" encoding="utf-8"?>
<p:tagLst xmlns:p="http://schemas.openxmlformats.org/presentationml/2006/main">
  <p:tag name="AS_UNIQUEID" val="13903"/>
  <p:tag name="KSO_WM_BEAUTIFY_FLAG" val=""/>
</p:tagLst>
</file>

<file path=ppt/tags/tag52.xml><?xml version="1.0" encoding="utf-8"?>
<p:tagLst xmlns:p="http://schemas.openxmlformats.org/presentationml/2006/main">
  <p:tag name="AS_UNIQUEID" val="13904"/>
  <p:tag name="KSO_WM_BEAUTIFY_FLAG" val=""/>
</p:tagLst>
</file>

<file path=ppt/tags/tag53.xml><?xml version="1.0" encoding="utf-8"?>
<p:tagLst xmlns:p="http://schemas.openxmlformats.org/presentationml/2006/main">
  <p:tag name="AS_UNIQUEID" val="13905"/>
  <p:tag name="KSO_WM_BEAUTIFY_FLAG" val=""/>
</p:tagLst>
</file>

<file path=ppt/tags/tag54.xml><?xml version="1.0" encoding="utf-8"?>
<p:tagLst xmlns:p="http://schemas.openxmlformats.org/presentationml/2006/main">
  <p:tag name="AS_UNIQUEID" val="13906"/>
  <p:tag name="KSO_WM_BEAUTIFY_FLAG" val=""/>
</p:tagLst>
</file>

<file path=ppt/tags/tag55.xml><?xml version="1.0" encoding="utf-8"?>
<p:tagLst xmlns:p="http://schemas.openxmlformats.org/presentationml/2006/main">
  <p:tag name="AS_UNIQUEID" val="13907"/>
  <p:tag name="KSO_WM_BEAUTIFY_FLAG" val=""/>
</p:tagLst>
</file>

<file path=ppt/tags/tag56.xml><?xml version="1.0" encoding="utf-8"?>
<p:tagLst xmlns:p="http://schemas.openxmlformats.org/presentationml/2006/main">
  <p:tag name="AS_UNIQUEID" val="13908"/>
  <p:tag name="KSO_WM_BEAUTIFY_FLAG" val=""/>
</p:tagLst>
</file>

<file path=ppt/tags/tag57.xml><?xml version="1.0" encoding="utf-8"?>
<p:tagLst xmlns:p="http://schemas.openxmlformats.org/presentationml/2006/main">
  <p:tag name="AS_UNIQUEID" val="13909"/>
  <p:tag name="KSO_WM_BEAUTIFY_FLAG" val=""/>
</p:tagLst>
</file>

<file path=ppt/tags/tag58.xml><?xml version="1.0" encoding="utf-8"?>
<p:tagLst xmlns:p="http://schemas.openxmlformats.org/presentationml/2006/main">
  <p:tag name="AS_UNIQUEID" val="13910"/>
  <p:tag name="KSO_WM_BEAUTIFY_FLAG" val=""/>
</p:tagLst>
</file>

<file path=ppt/tags/tag59.xml><?xml version="1.0" encoding="utf-8"?>
<p:tagLst xmlns:p="http://schemas.openxmlformats.org/presentationml/2006/main">
  <p:tag name="AS_UNIQUEID" val="13911"/>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13912"/>
  <p:tag name="KSO_WM_BEAUTIFY_FLAG" val=""/>
</p:tagLst>
</file>

<file path=ppt/tags/tag61.xml><?xml version="1.0" encoding="utf-8"?>
<p:tagLst xmlns:p="http://schemas.openxmlformats.org/presentationml/2006/main">
  <p:tag name="AS_UNIQUEID" val="13913"/>
  <p:tag name="KSO_WM_BEAUTIFY_FLAG" val=""/>
</p:tagLst>
</file>

<file path=ppt/tags/tag62.xml><?xml version="1.0" encoding="utf-8"?>
<p:tagLst xmlns:p="http://schemas.openxmlformats.org/presentationml/2006/main">
  <p:tag name="AS_UNIQUEID" val="13914"/>
  <p:tag name="KSO_WM_BEAUTIFY_FLAG" val=""/>
</p:tagLst>
</file>

<file path=ppt/tags/tag63.xml><?xml version="1.0" encoding="utf-8"?>
<p:tagLst xmlns:p="http://schemas.openxmlformats.org/presentationml/2006/main">
  <p:tag name="AS_UNIQUEID" val="13894"/>
</p:tagLst>
</file>

<file path=ppt/tags/tag64.xml><?xml version="1.0" encoding="utf-8"?>
<p:tagLst xmlns:p="http://schemas.openxmlformats.org/presentationml/2006/main">
  <p:tag name="AS_UNIQUEID" val="13895"/>
  <p:tag name="KSO_WM_BEAUTIFY_FLAG" val=""/>
</p:tagLst>
</file>

<file path=ppt/tags/tag65.xml><?xml version="1.0" encoding="utf-8"?>
<p:tagLst xmlns:p="http://schemas.openxmlformats.org/presentationml/2006/main">
  <p:tag name="AS_UNIQUEID" val="13896"/>
  <p:tag name="KSO_WM_BEAUTIFY_FLAG" val=""/>
</p:tagLst>
</file>

<file path=ppt/tags/tag66.xml><?xml version="1.0" encoding="utf-8"?>
<p:tagLst xmlns:p="http://schemas.openxmlformats.org/presentationml/2006/main">
  <p:tag name="AS_UNIQUEID" val="13897"/>
  <p:tag name="KSO_WM_BEAUTIFY_FLAG" val=""/>
</p:tagLst>
</file>

<file path=ppt/tags/tag67.xml><?xml version="1.0" encoding="utf-8"?>
<p:tagLst xmlns:p="http://schemas.openxmlformats.org/presentationml/2006/main">
  <p:tag name="AS_UNIQUEID" val="13898"/>
  <p:tag name="KSO_WM_BEAUTIFY_FLAG" val=""/>
</p:tagLst>
</file>

<file path=ppt/tags/tag68.xml><?xml version="1.0" encoding="utf-8"?>
<p:tagLst xmlns:p="http://schemas.openxmlformats.org/presentationml/2006/main">
  <p:tag name="AS_UNIQUEID" val="13915"/>
  <p:tag name="KSO_WM_BEAUTIFY_FLAG" val=""/>
</p:tagLst>
</file>

<file path=ppt/tags/tag69.xml><?xml version="1.0" encoding="utf-8"?>
<p:tagLst xmlns:p="http://schemas.openxmlformats.org/presentationml/2006/main">
  <p:tag name="KSO_WM_BEAUTIFY_FLAG" val="#wm#"/>
  <p:tag name="KSO_WM_TEMPLATE_CATEGORY" val="diagram"/>
  <p:tag name="KSO_WM_TEMPLATE_INDEX" val="20202070"/>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13917"/>
  <p:tag name="KSO_WM_BEAUTIFY_FLAG" val=""/>
</p:tagLst>
</file>

<file path=ppt/tags/tag71.xml><?xml version="1.0" encoding="utf-8"?>
<p:tagLst xmlns:p="http://schemas.openxmlformats.org/presentationml/2006/main">
  <p:tag name="AS_UNIQUEID" val="13918"/>
  <p:tag name="KSO_WM_BEAUTIFY_FLAG" val=""/>
</p:tagLst>
</file>

<file path=ppt/tags/tag72.xml><?xml version="1.0" encoding="utf-8"?>
<p:tagLst xmlns:p="http://schemas.openxmlformats.org/presentationml/2006/main">
  <p:tag name="AS_UNIQUEID" val="13919"/>
  <p:tag name="KSO_WM_BEAUTIFY_FLAG" val=""/>
</p:tagLst>
</file>

<file path=ppt/tags/tag73.xml><?xml version="1.0" encoding="utf-8"?>
<p:tagLst xmlns:p="http://schemas.openxmlformats.org/presentationml/2006/main">
  <p:tag name="AS_UNIQUEID" val="13920"/>
  <p:tag name="KSO_WM_BEAUTIFY_FLAG" val=""/>
</p:tagLst>
</file>

<file path=ppt/tags/tag74.xml><?xml version="1.0" encoding="utf-8"?>
<p:tagLst xmlns:p="http://schemas.openxmlformats.org/presentationml/2006/main">
  <p:tag name="AS_UNIQUEID" val="13921"/>
  <p:tag name="KSO_WM_BEAUTIFY_FLAG" val=""/>
</p:tagLst>
</file>

<file path=ppt/tags/tag75.xml><?xml version="1.0" encoding="utf-8"?>
<p:tagLst xmlns:p="http://schemas.openxmlformats.org/presentationml/2006/main">
  <p:tag name="AS_UNIQUEID" val="13922"/>
  <p:tag name="KSO_WM_BEAUTIFY_FLAG" val=""/>
</p:tagLst>
</file>

<file path=ppt/tags/tag76.xml><?xml version="1.0" encoding="utf-8"?>
<p:tagLst xmlns:p="http://schemas.openxmlformats.org/presentationml/2006/main">
  <p:tag name="AS_UNIQUEID" val="13923"/>
  <p:tag name="KSO_WM_BEAUTIFY_FLAG" val=""/>
</p:tagLst>
</file>

<file path=ppt/tags/tag77.xml><?xml version="1.0" encoding="utf-8"?>
<p:tagLst xmlns:p="http://schemas.openxmlformats.org/presentationml/2006/main">
  <p:tag name="AS_UNIQUEID" val="13924"/>
  <p:tag name="KSO_WM_BEAUTIFY_FLAG" val=""/>
</p:tagLst>
</file>

<file path=ppt/tags/tag78.xml><?xml version="1.0" encoding="utf-8"?>
<p:tagLst xmlns:p="http://schemas.openxmlformats.org/presentationml/2006/main">
  <p:tag name="AS_UNIQUEID" val="13925"/>
  <p:tag name="KSO_WM_BEAUTIFY_FLAG" val=""/>
</p:tagLst>
</file>

<file path=ppt/tags/tag79.xml><?xml version="1.0" encoding="utf-8"?>
<p:tagLst xmlns:p="http://schemas.openxmlformats.org/presentationml/2006/main">
  <p:tag name="AS_UNIQUEID" val="13926"/>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13927"/>
  <p:tag name="KSO_WM_BEAUTIFY_FLAG" val=""/>
</p:tagLst>
</file>

<file path=ppt/tags/tag81.xml><?xml version="1.0" encoding="utf-8"?>
<p:tagLst xmlns:p="http://schemas.openxmlformats.org/presentationml/2006/main">
  <p:tag name="AS_UNIQUEID" val="13928"/>
  <p:tag name="KSO_WM_BEAUTIFY_FLAG" val=""/>
</p:tagLst>
</file>

<file path=ppt/tags/tag82.xml><?xml version="1.0" encoding="utf-8"?>
<p:tagLst xmlns:p="http://schemas.openxmlformats.org/presentationml/2006/main">
  <p:tag name="AS_UNIQUEID" val="217"/>
  <p:tag name="KSO_WM_BEAUTIFY_FLAG" val=""/>
</p:tagLst>
</file>

<file path=ppt/tags/tag83.xml><?xml version="1.0" encoding="utf-8"?>
<p:tagLst xmlns:p="http://schemas.openxmlformats.org/presentationml/2006/main">
  <p:tag name="AS_UNIQUEID" val="776"/>
  <p:tag name="KSO_WM_BEAUTIFY_FLAG" val=""/>
</p:tagLst>
</file>

<file path=ppt/tags/tag84.xml><?xml version="1.0" encoding="utf-8"?>
<p:tagLst xmlns:p="http://schemas.openxmlformats.org/presentationml/2006/main">
  <p:tag name="AS_UNIQUEID" val="309"/>
  <p:tag name="KSO_WM_BEAUTIFY_FLAG" val=""/>
</p:tagLst>
</file>

<file path=ppt/tags/tag85.xml><?xml version="1.0" encoding="utf-8"?>
<p:tagLst xmlns:p="http://schemas.openxmlformats.org/presentationml/2006/main">
  <p:tag name="KSO_WM_BEAUTIFY_FLAG" val="#wm#"/>
  <p:tag name="KSO_WM_TEMPLATE_CATEGORY" val="diagram"/>
  <p:tag name="KSO_WM_TEMPLATE_INDEX" val="20202070"/>
</p:tagLst>
</file>

<file path=ppt/tags/tag86.xml><?xml version="1.0" encoding="utf-8"?>
<p:tagLst xmlns:p="http://schemas.openxmlformats.org/presentationml/2006/main">
  <p:tag name="AS_UNIQUEID" val="3950"/>
</p:tagLst>
</file>

<file path=ppt/tags/tag87.xml><?xml version="1.0" encoding="utf-8"?>
<p:tagLst xmlns:p="http://schemas.openxmlformats.org/presentationml/2006/main">
  <p:tag name="AS_UNIQUEID" val="14074"/>
</p:tagLst>
</file>

<file path=ppt/tags/tag88.xml><?xml version="1.0" encoding="utf-8"?>
<p:tagLst xmlns:p="http://schemas.openxmlformats.org/presentationml/2006/main">
  <p:tag name="AS_UNIQUEID" val="14075"/>
  <p:tag name="KSO_WM_BEAUTIFY_FLAG" val=""/>
</p:tagLst>
</file>

<file path=ppt/tags/tag89.xml><?xml version="1.0" encoding="utf-8"?>
<p:tagLst xmlns:p="http://schemas.openxmlformats.org/presentationml/2006/main">
  <p:tag name="AS_UNIQUEID" val="14076"/>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4077"/>
  <p:tag name="KSO_WM_BEAUTIFY_FLAG" val=""/>
</p:tagLst>
</file>

<file path=ppt/tags/tag91.xml><?xml version="1.0" encoding="utf-8"?>
<p:tagLst xmlns:p="http://schemas.openxmlformats.org/presentationml/2006/main">
  <p:tag name="AS_UNIQUEID" val="14078"/>
  <p:tag name="KSO_WM_BEAUTIFY_FLAG" val=""/>
</p:tagLst>
</file>

<file path=ppt/tags/tag92.xml><?xml version="1.0" encoding="utf-8"?>
<p:tagLst xmlns:p="http://schemas.openxmlformats.org/presentationml/2006/main">
  <p:tag name="AS_UNIQUEID" val="3950"/>
</p:tagLst>
</file>

<file path=ppt/tags/tag93.xml><?xml version="1.0" encoding="utf-8"?>
<p:tagLst xmlns:p="http://schemas.openxmlformats.org/presentationml/2006/main">
  <p:tag name="AS_UNIQUEID" val="3950"/>
</p:tagLst>
</file>

<file path=ppt/tags/tag94.xml><?xml version="1.0" encoding="utf-8"?>
<p:tagLst xmlns:p="http://schemas.openxmlformats.org/presentationml/2006/main">
  <p:tag name="AS_UNIQUEID" val="13628"/>
  <p:tag name="KSO_WM_BEAUTIFY_FLAG" val=""/>
</p:tagLst>
</file>

<file path=ppt/tags/tag95.xml><?xml version="1.0" encoding="utf-8"?>
<p:tagLst xmlns:p="http://schemas.openxmlformats.org/presentationml/2006/main">
  <p:tag name="AS_UNIQUEID" val="11335"/>
  <p:tag name="KSO_WM_BEAUTIFY_FLAG" val=""/>
</p:tagLst>
</file>

<file path=ppt/tags/tag96.xml><?xml version="1.0" encoding="utf-8"?>
<p:tagLst xmlns:p="http://schemas.openxmlformats.org/presentationml/2006/main">
  <p:tag name="AS_UNIQUEID" val="13931"/>
  <p:tag name="KSO_WM_BEAUTIFY_FLAG" val=""/>
</p:tagLst>
</file>

<file path=ppt/tags/tag97.xml><?xml version="1.0" encoding="utf-8"?>
<p:tagLst xmlns:p="http://schemas.openxmlformats.org/presentationml/2006/main">
  <p:tag name="AS_UNIQUEID" val="13931"/>
  <p:tag name="KSO_WM_BEAUTIFY_FLAG" val=""/>
</p:tagLst>
</file>

<file path=ppt/tags/tag98.xml><?xml version="1.0" encoding="utf-8"?>
<p:tagLst xmlns:p="http://schemas.openxmlformats.org/presentationml/2006/main">
  <p:tag name="AS_UNIQUEID" val="13680"/>
  <p:tag name="KSO_WM_BEAUTIFY_FLAG" val=""/>
</p:tagLst>
</file>

<file path=ppt/tags/tag99.xml><?xml version="1.0" encoding="utf-8"?>
<p:tagLst xmlns:p="http://schemas.openxmlformats.org/presentationml/2006/main">
  <p:tag name="AS_UNIQUEID" val="13681"/>
  <p:tag name="KSO_WM_BEAUTIFY_FLAG" val=""/>
</p:tagLst>
</file>

<file path=ppt/theme/theme1.xml><?xml version="1.0" encoding="utf-8"?>
<a:theme xmlns:a="http://schemas.openxmlformats.org/drawingml/2006/main" name="2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3348</Words>
  <Application>WPS 演示</Application>
  <PresentationFormat>自定义</PresentationFormat>
  <Paragraphs>315</Paragraphs>
  <Slides>21</Slides>
  <Notes>3</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21</vt:i4>
      </vt:variant>
    </vt:vector>
  </HeadingPairs>
  <TitlesOfParts>
    <vt:vector size="38" baseType="lpstr">
      <vt:lpstr>Arial</vt:lpstr>
      <vt:lpstr>宋体</vt:lpstr>
      <vt:lpstr>Wingdings</vt:lpstr>
      <vt:lpstr>Wingdings</vt:lpstr>
      <vt:lpstr>黑体</vt:lpstr>
      <vt:lpstr>楷体</vt:lpstr>
      <vt:lpstr>汉仪颜楷简</vt:lpstr>
      <vt:lpstr>华文中宋</vt:lpstr>
      <vt:lpstr>华文楷体</vt:lpstr>
      <vt:lpstr>Arial</vt:lpstr>
      <vt:lpstr>微软雅黑</vt:lpstr>
      <vt:lpstr>Arial Unicode MS</vt:lpstr>
      <vt:lpstr>Calibri</vt:lpstr>
      <vt:lpstr>方正宋刻本秀楷简体</vt:lpstr>
      <vt:lpstr>Times New Roman</vt:lpstr>
      <vt:lpstr>2_自定义设计方案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37</cp:revision>
  <dcterms:created xsi:type="dcterms:W3CDTF">2023-08-26T07:38:00Z</dcterms:created>
  <dcterms:modified xsi:type="dcterms:W3CDTF">2024-07-04T02:16:27Z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6597710D96A64CC588E9BA0A249CE94B_12</vt:lpwstr>
  </property>
  <property fmtid="{D5CDD505-2E9C-101B-9397-08002B2CF9AE}" pid="3" name="KSOProductBuildVer">
    <vt:lpwstr>2052-12.1.0.16929</vt:lpwstr>
  </property>
</Properties>
</file>